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302" r:id="rId12"/>
    <p:sldId id="266" r:id="rId13"/>
    <p:sldId id="267" r:id="rId14"/>
    <p:sldId id="296" r:id="rId15"/>
    <p:sldId id="294" r:id="rId16"/>
    <p:sldId id="300" r:id="rId17"/>
    <p:sldId id="293" r:id="rId18"/>
    <p:sldId id="268" r:id="rId19"/>
    <p:sldId id="301" r:id="rId20"/>
    <p:sldId id="295" r:id="rId21"/>
    <p:sldId id="299" r:id="rId22"/>
    <p:sldId id="269" r:id="rId23"/>
    <p:sldId id="273" r:id="rId24"/>
    <p:sldId id="298" r:id="rId25"/>
    <p:sldId id="270" r:id="rId26"/>
    <p:sldId id="271" r:id="rId27"/>
    <p:sldId id="291" r:id="rId28"/>
    <p:sldId id="290"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C501"/>
    <a:srgbClr val="0004B7"/>
    <a:srgbClr val="BDBF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33" autoAdjust="0"/>
  </p:normalViewPr>
  <p:slideViewPr>
    <p:cSldViewPr snapToGrid="0" snapToObjects="1">
      <p:cViewPr varScale="1">
        <p:scale>
          <a:sx n="138" d="100"/>
          <a:sy n="138" d="100"/>
        </p:scale>
        <p:origin x="-240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F07782-2A10-834A-A396-16E7B659F699}" type="datetimeFigureOut">
              <a:rPr lang="en-US" smtClean="0"/>
              <a:t>06/01/16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222CE-A6F9-1D41-9199-EE20402C0F6B}" type="slidenum">
              <a:rPr lang="en-US" smtClean="0"/>
              <a:t>‹#›</a:t>
            </a:fld>
            <a:endParaRPr lang="en-US"/>
          </a:p>
        </p:txBody>
      </p:sp>
    </p:spTree>
    <p:extLst>
      <p:ext uri="{BB962C8B-B14F-4D97-AF65-F5344CB8AC3E}">
        <p14:creationId xmlns:p14="http://schemas.microsoft.com/office/powerpoint/2010/main" val="42203275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1</a:t>
            </a:fld>
            <a:endParaRPr lang="en-US"/>
          </a:p>
        </p:txBody>
      </p:sp>
    </p:spTree>
    <p:extLst>
      <p:ext uri="{BB962C8B-B14F-4D97-AF65-F5344CB8AC3E}">
        <p14:creationId xmlns:p14="http://schemas.microsoft.com/office/powerpoint/2010/main" val="2349368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18</a:t>
            </a:fld>
            <a:endParaRPr lang="en-US"/>
          </a:p>
        </p:txBody>
      </p:sp>
    </p:spTree>
    <p:extLst>
      <p:ext uri="{BB962C8B-B14F-4D97-AF65-F5344CB8AC3E}">
        <p14:creationId xmlns:p14="http://schemas.microsoft.com/office/powerpoint/2010/main" val="117343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Automate</a:t>
            </a:r>
            <a:r>
              <a:rPr lang="en-US" baseline="0" dirty="0" smtClean="0"/>
              <a:t> all the things that add value</a:t>
            </a:r>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19</a:t>
            </a:fld>
            <a:endParaRPr lang="en-US"/>
          </a:p>
        </p:txBody>
      </p:sp>
    </p:spTree>
    <p:extLst>
      <p:ext uri="{BB962C8B-B14F-4D97-AF65-F5344CB8AC3E}">
        <p14:creationId xmlns:p14="http://schemas.microsoft.com/office/powerpoint/2010/main" val="203682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20</a:t>
            </a:fld>
            <a:endParaRPr lang="en-US"/>
          </a:p>
        </p:txBody>
      </p:sp>
    </p:spTree>
    <p:extLst>
      <p:ext uri="{BB962C8B-B14F-4D97-AF65-F5344CB8AC3E}">
        <p14:creationId xmlns:p14="http://schemas.microsoft.com/office/powerpoint/2010/main" val="3696267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21</a:t>
            </a:fld>
            <a:endParaRPr lang="en-US"/>
          </a:p>
        </p:txBody>
      </p:sp>
    </p:spTree>
    <p:extLst>
      <p:ext uri="{BB962C8B-B14F-4D97-AF65-F5344CB8AC3E}">
        <p14:creationId xmlns:p14="http://schemas.microsoft.com/office/powerpoint/2010/main" val="2864650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22</a:t>
            </a:fld>
            <a:endParaRPr lang="en-US"/>
          </a:p>
        </p:txBody>
      </p:sp>
    </p:spTree>
    <p:extLst>
      <p:ext uri="{BB962C8B-B14F-4D97-AF65-F5344CB8AC3E}">
        <p14:creationId xmlns:p14="http://schemas.microsoft.com/office/powerpoint/2010/main" val="3716151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24</a:t>
            </a:fld>
            <a:endParaRPr lang="en-US"/>
          </a:p>
        </p:txBody>
      </p:sp>
    </p:spTree>
    <p:extLst>
      <p:ext uri="{BB962C8B-B14F-4D97-AF65-F5344CB8AC3E}">
        <p14:creationId xmlns:p14="http://schemas.microsoft.com/office/powerpoint/2010/main" val="3127689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25</a:t>
            </a:fld>
            <a:endParaRPr lang="en-US"/>
          </a:p>
        </p:txBody>
      </p:sp>
    </p:spTree>
    <p:extLst>
      <p:ext uri="{BB962C8B-B14F-4D97-AF65-F5344CB8AC3E}">
        <p14:creationId xmlns:p14="http://schemas.microsoft.com/office/powerpoint/2010/main" val="3195875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26</a:t>
            </a:fld>
            <a:endParaRPr lang="en-US"/>
          </a:p>
        </p:txBody>
      </p:sp>
    </p:spTree>
    <p:extLst>
      <p:ext uri="{BB962C8B-B14F-4D97-AF65-F5344CB8AC3E}">
        <p14:creationId xmlns:p14="http://schemas.microsoft.com/office/powerpoint/2010/main" val="307415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27</a:t>
            </a:fld>
            <a:endParaRPr lang="en-US"/>
          </a:p>
        </p:txBody>
      </p:sp>
    </p:spTree>
    <p:extLst>
      <p:ext uri="{BB962C8B-B14F-4D97-AF65-F5344CB8AC3E}">
        <p14:creationId xmlns:p14="http://schemas.microsoft.com/office/powerpoint/2010/main" val="4044642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7</a:t>
            </a:fld>
            <a:endParaRPr lang="en-US"/>
          </a:p>
        </p:txBody>
      </p:sp>
    </p:spTree>
    <p:extLst>
      <p:ext uri="{BB962C8B-B14F-4D97-AF65-F5344CB8AC3E}">
        <p14:creationId xmlns:p14="http://schemas.microsoft.com/office/powerpoint/2010/main" val="2893013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8</a:t>
            </a:fld>
            <a:endParaRPr lang="en-US"/>
          </a:p>
        </p:txBody>
      </p:sp>
    </p:spTree>
    <p:extLst>
      <p:ext uri="{BB962C8B-B14F-4D97-AF65-F5344CB8AC3E}">
        <p14:creationId xmlns:p14="http://schemas.microsoft.com/office/powerpoint/2010/main" val="1153106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9</a:t>
            </a:fld>
            <a:endParaRPr lang="en-US"/>
          </a:p>
        </p:txBody>
      </p:sp>
    </p:spTree>
    <p:extLst>
      <p:ext uri="{BB962C8B-B14F-4D97-AF65-F5344CB8AC3E}">
        <p14:creationId xmlns:p14="http://schemas.microsoft.com/office/powerpoint/2010/main" val="4276754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10</a:t>
            </a:fld>
            <a:endParaRPr lang="en-US"/>
          </a:p>
        </p:txBody>
      </p:sp>
    </p:spTree>
    <p:extLst>
      <p:ext uri="{BB962C8B-B14F-4D97-AF65-F5344CB8AC3E}">
        <p14:creationId xmlns:p14="http://schemas.microsoft.com/office/powerpoint/2010/main" val="3646812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12</a:t>
            </a:fld>
            <a:endParaRPr lang="en-US"/>
          </a:p>
        </p:txBody>
      </p:sp>
    </p:spTree>
    <p:extLst>
      <p:ext uri="{BB962C8B-B14F-4D97-AF65-F5344CB8AC3E}">
        <p14:creationId xmlns:p14="http://schemas.microsoft.com/office/powerpoint/2010/main" val="3960491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a:t>
            </a:r>
            <a:r>
              <a:rPr lang="en-US" baseline="0" dirty="0" smtClean="0"/>
              <a:t> in Testing positives</a:t>
            </a:r>
          </a:p>
        </p:txBody>
      </p:sp>
      <p:sp>
        <p:nvSpPr>
          <p:cNvPr id="4" name="Slide Number Placeholder 3"/>
          <p:cNvSpPr>
            <a:spLocks noGrp="1"/>
          </p:cNvSpPr>
          <p:nvPr>
            <p:ph type="sldNum" sz="quarter" idx="10"/>
          </p:nvPr>
        </p:nvSpPr>
        <p:spPr/>
        <p:txBody>
          <a:bodyPr/>
          <a:lstStyle/>
          <a:p>
            <a:fld id="{E73222CE-A6F9-1D41-9199-EE20402C0F6B}" type="slidenum">
              <a:rPr lang="en-US" smtClean="0"/>
              <a:t>13</a:t>
            </a:fld>
            <a:endParaRPr lang="en-US"/>
          </a:p>
        </p:txBody>
      </p:sp>
    </p:spTree>
    <p:extLst>
      <p:ext uri="{BB962C8B-B14F-4D97-AF65-F5344CB8AC3E}">
        <p14:creationId xmlns:p14="http://schemas.microsoft.com/office/powerpoint/2010/main" val="2988789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14</a:t>
            </a:fld>
            <a:endParaRPr lang="en-US"/>
          </a:p>
        </p:txBody>
      </p:sp>
    </p:spTree>
    <p:extLst>
      <p:ext uri="{BB962C8B-B14F-4D97-AF65-F5344CB8AC3E}">
        <p14:creationId xmlns:p14="http://schemas.microsoft.com/office/powerpoint/2010/main" val="2963696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73222CE-A6F9-1D41-9199-EE20402C0F6B}" type="slidenum">
              <a:rPr lang="en-US" smtClean="0"/>
              <a:t>15</a:t>
            </a:fld>
            <a:endParaRPr lang="en-US"/>
          </a:p>
        </p:txBody>
      </p:sp>
    </p:spTree>
    <p:extLst>
      <p:ext uri="{BB962C8B-B14F-4D97-AF65-F5344CB8AC3E}">
        <p14:creationId xmlns:p14="http://schemas.microsoft.com/office/powerpoint/2010/main" val="1845393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7" name="Footer Placeholder 6"/>
          <p:cNvSpPr>
            <a:spLocks noGrp="1"/>
          </p:cNvSpPr>
          <p:nvPr>
            <p:ph type="ftr" sz="quarter" idx="10"/>
          </p:nvPr>
        </p:nvSpPr>
        <p:spPr>
          <a:xfrm>
            <a:off x="3124200" y="6356350"/>
            <a:ext cx="2895600" cy="365125"/>
          </a:xfrm>
          <a:prstGeom prst="rect">
            <a:avLst/>
          </a:prstGeom>
        </p:spPr>
        <p:txBody>
          <a:bodyPr/>
          <a:lstStyle/>
          <a:p>
            <a:r>
              <a:rPr lang="en-US" smtClean="0"/>
              <a:t>@FriendlyTester</a:t>
            </a:r>
            <a:endParaRPr lang="en-US" dirty="0"/>
          </a:p>
        </p:txBody>
      </p:sp>
      <p:sp>
        <p:nvSpPr>
          <p:cNvPr id="8" name="Slide Number Placeholder 7"/>
          <p:cNvSpPr>
            <a:spLocks noGrp="1"/>
          </p:cNvSpPr>
          <p:nvPr>
            <p:ph type="sldNum" sz="quarter" idx="11"/>
          </p:nvPr>
        </p:nvSpPr>
        <p:spPr>
          <a:xfrm>
            <a:off x="6553200" y="6356350"/>
            <a:ext cx="2133600" cy="365125"/>
          </a:xfrm>
          <a:prstGeom prst="rect">
            <a:avLst/>
          </a:prstGeom>
        </p:spPr>
        <p:txBody>
          <a:bodyPr/>
          <a:lstStyle/>
          <a:p>
            <a:r>
              <a:rPr lang="en-US" smtClean="0"/>
              <a:t>#SeleniumTelAviv</a:t>
            </a:r>
            <a:endParaRPr lang="en-US" dirty="0"/>
          </a:p>
        </p:txBody>
      </p:sp>
    </p:spTree>
    <p:extLst>
      <p:ext uri="{BB962C8B-B14F-4D97-AF65-F5344CB8AC3E}">
        <p14:creationId xmlns:p14="http://schemas.microsoft.com/office/powerpoint/2010/main" val="49755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381831F-AD09-9242-9BFA-636D00E3AD5A}" type="datetimeFigureOut">
              <a:rPr lang="en-US" smtClean="0"/>
              <a:t>06/01/16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855F9C8-DE43-A946-A7F0-F00C96F849ED}" type="slidenum">
              <a:rPr lang="en-US" smtClean="0"/>
              <a:t>‹#›</a:t>
            </a:fld>
            <a:endParaRPr lang="en-US"/>
          </a:p>
        </p:txBody>
      </p:sp>
    </p:spTree>
    <p:extLst>
      <p:ext uri="{BB962C8B-B14F-4D97-AF65-F5344CB8AC3E}">
        <p14:creationId xmlns:p14="http://schemas.microsoft.com/office/powerpoint/2010/main" val="27861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381831F-AD09-9242-9BFA-636D00E3AD5A}" type="datetimeFigureOut">
              <a:rPr lang="en-US" smtClean="0"/>
              <a:t>06/01/16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855F9C8-DE43-A946-A7F0-F00C96F849ED}" type="slidenum">
              <a:rPr lang="en-US" smtClean="0"/>
              <a:t>‹#›</a:t>
            </a:fld>
            <a:endParaRPr lang="en-US"/>
          </a:p>
        </p:txBody>
      </p:sp>
    </p:spTree>
    <p:extLst>
      <p:ext uri="{BB962C8B-B14F-4D97-AF65-F5344CB8AC3E}">
        <p14:creationId xmlns:p14="http://schemas.microsoft.com/office/powerpoint/2010/main" val="2948515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Footer Placeholder 6"/>
          <p:cNvSpPr>
            <a:spLocks noGrp="1"/>
          </p:cNvSpPr>
          <p:nvPr>
            <p:ph type="ftr" sz="quarter" idx="10"/>
          </p:nvPr>
        </p:nvSpPr>
        <p:spPr>
          <a:xfrm>
            <a:off x="3124200" y="6356350"/>
            <a:ext cx="2895600" cy="365125"/>
          </a:xfrm>
          <a:prstGeom prst="rect">
            <a:avLst/>
          </a:prstGeom>
        </p:spPr>
        <p:txBody>
          <a:bodyPr/>
          <a:lstStyle/>
          <a:p>
            <a:r>
              <a:rPr lang="en-US" smtClean="0"/>
              <a:t>@FriendlyTester</a:t>
            </a:r>
            <a:endParaRPr lang="en-US" dirty="0"/>
          </a:p>
        </p:txBody>
      </p:sp>
      <p:sp>
        <p:nvSpPr>
          <p:cNvPr id="8" name="Slide Number Placeholder 7"/>
          <p:cNvSpPr>
            <a:spLocks noGrp="1"/>
          </p:cNvSpPr>
          <p:nvPr>
            <p:ph type="sldNum" sz="quarter" idx="11"/>
          </p:nvPr>
        </p:nvSpPr>
        <p:spPr>
          <a:xfrm>
            <a:off x="6553200" y="6356350"/>
            <a:ext cx="2133600" cy="365125"/>
          </a:xfrm>
          <a:prstGeom prst="rect">
            <a:avLst/>
          </a:prstGeom>
        </p:spPr>
        <p:txBody>
          <a:bodyPr/>
          <a:lstStyle/>
          <a:p>
            <a:r>
              <a:rPr lang="en-US" smtClean="0"/>
              <a:t>#SeleniumTelAviv</a:t>
            </a:r>
            <a:endParaRPr lang="en-US" dirty="0"/>
          </a:p>
        </p:txBody>
      </p:sp>
    </p:spTree>
    <p:extLst>
      <p:ext uri="{BB962C8B-B14F-4D97-AF65-F5344CB8AC3E}">
        <p14:creationId xmlns:p14="http://schemas.microsoft.com/office/powerpoint/2010/main" val="1414776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381831F-AD09-9242-9BFA-636D00E3AD5A}" type="datetimeFigureOut">
              <a:rPr lang="en-US" smtClean="0"/>
              <a:t>06/01/16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855F9C8-DE43-A946-A7F0-F00C96F849ED}" type="slidenum">
              <a:rPr lang="en-US" smtClean="0"/>
              <a:t>‹#›</a:t>
            </a:fld>
            <a:endParaRPr lang="en-US"/>
          </a:p>
        </p:txBody>
      </p:sp>
    </p:spTree>
    <p:extLst>
      <p:ext uri="{BB962C8B-B14F-4D97-AF65-F5344CB8AC3E}">
        <p14:creationId xmlns:p14="http://schemas.microsoft.com/office/powerpoint/2010/main" val="3641256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381831F-AD09-9242-9BFA-636D00E3AD5A}" type="datetimeFigureOut">
              <a:rPr lang="en-US" smtClean="0"/>
              <a:t>06/01/16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855F9C8-DE43-A946-A7F0-F00C96F849ED}" type="slidenum">
              <a:rPr lang="en-US" smtClean="0"/>
              <a:t>‹#›</a:t>
            </a:fld>
            <a:endParaRPr lang="en-US"/>
          </a:p>
        </p:txBody>
      </p:sp>
    </p:spTree>
    <p:extLst>
      <p:ext uri="{BB962C8B-B14F-4D97-AF65-F5344CB8AC3E}">
        <p14:creationId xmlns:p14="http://schemas.microsoft.com/office/powerpoint/2010/main" val="168502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381831F-AD09-9242-9BFA-636D00E3AD5A}" type="datetimeFigureOut">
              <a:rPr lang="en-US" smtClean="0"/>
              <a:t>06/01/16</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855F9C8-DE43-A946-A7F0-F00C96F849ED}" type="slidenum">
              <a:rPr lang="en-US" smtClean="0"/>
              <a:t>‹#›</a:t>
            </a:fld>
            <a:endParaRPr lang="en-US"/>
          </a:p>
        </p:txBody>
      </p:sp>
    </p:spTree>
    <p:extLst>
      <p:ext uri="{BB962C8B-B14F-4D97-AF65-F5344CB8AC3E}">
        <p14:creationId xmlns:p14="http://schemas.microsoft.com/office/powerpoint/2010/main" val="405044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381831F-AD09-9242-9BFA-636D00E3AD5A}" type="datetimeFigureOut">
              <a:rPr lang="en-US" smtClean="0"/>
              <a:t>06/01/16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855F9C8-DE43-A946-A7F0-F00C96F849ED}" type="slidenum">
              <a:rPr lang="en-US" smtClean="0"/>
              <a:t>‹#›</a:t>
            </a:fld>
            <a:endParaRPr lang="en-US"/>
          </a:p>
        </p:txBody>
      </p:sp>
    </p:spTree>
    <p:extLst>
      <p:ext uri="{BB962C8B-B14F-4D97-AF65-F5344CB8AC3E}">
        <p14:creationId xmlns:p14="http://schemas.microsoft.com/office/powerpoint/2010/main" val="178107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381831F-AD09-9242-9BFA-636D00E3AD5A}" type="datetimeFigureOut">
              <a:rPr lang="en-US" smtClean="0"/>
              <a:t>06/01/16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855F9C8-DE43-A946-A7F0-F00C96F849ED}" type="slidenum">
              <a:rPr lang="en-US" smtClean="0"/>
              <a:t>‹#›</a:t>
            </a:fld>
            <a:endParaRPr lang="en-US"/>
          </a:p>
        </p:txBody>
      </p:sp>
    </p:spTree>
    <p:extLst>
      <p:ext uri="{BB962C8B-B14F-4D97-AF65-F5344CB8AC3E}">
        <p14:creationId xmlns:p14="http://schemas.microsoft.com/office/powerpoint/2010/main" val="370847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381831F-AD09-9242-9BFA-636D00E3AD5A}" type="datetimeFigureOut">
              <a:rPr lang="en-US" smtClean="0"/>
              <a:t>06/01/16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855F9C8-DE43-A946-A7F0-F00C96F849ED}" type="slidenum">
              <a:rPr lang="en-US" smtClean="0"/>
              <a:t>‹#›</a:t>
            </a:fld>
            <a:endParaRPr lang="en-US"/>
          </a:p>
        </p:txBody>
      </p:sp>
    </p:spTree>
    <p:extLst>
      <p:ext uri="{BB962C8B-B14F-4D97-AF65-F5344CB8AC3E}">
        <p14:creationId xmlns:p14="http://schemas.microsoft.com/office/powerpoint/2010/main" val="812005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381831F-AD09-9242-9BFA-636D00E3AD5A}" type="datetimeFigureOut">
              <a:rPr lang="en-US" smtClean="0"/>
              <a:t>06/01/16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855F9C8-DE43-A946-A7F0-F00C96F849ED}" type="slidenum">
              <a:rPr lang="en-US" smtClean="0"/>
              <a:t>‹#›</a:t>
            </a:fld>
            <a:endParaRPr lang="en-US"/>
          </a:p>
        </p:txBody>
      </p:sp>
    </p:spTree>
    <p:extLst>
      <p:ext uri="{BB962C8B-B14F-4D97-AF65-F5344CB8AC3E}">
        <p14:creationId xmlns:p14="http://schemas.microsoft.com/office/powerpoint/2010/main" val="41722217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olour-Logo.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85966" y="6251904"/>
            <a:ext cx="940398" cy="469572"/>
          </a:xfrm>
          <a:prstGeom prst="rect">
            <a:avLst/>
          </a:prstGeom>
        </p:spPr>
      </p:pic>
      <p:sp>
        <p:nvSpPr>
          <p:cNvPr id="8" name="TextBox 7"/>
          <p:cNvSpPr txBox="1"/>
          <p:nvPr userDrawn="1"/>
        </p:nvSpPr>
        <p:spPr>
          <a:xfrm>
            <a:off x="3878158" y="6413699"/>
            <a:ext cx="1391013" cy="307777"/>
          </a:xfrm>
          <a:prstGeom prst="rect">
            <a:avLst/>
          </a:prstGeom>
          <a:noFill/>
        </p:spPr>
        <p:txBody>
          <a:bodyPr wrap="none" rtlCol="0">
            <a:spAutoFit/>
          </a:bodyPr>
          <a:lstStyle/>
          <a:p>
            <a:r>
              <a:rPr lang="en-US" sz="1400" dirty="0" smtClean="0">
                <a:solidFill>
                  <a:schemeClr val="bg1">
                    <a:lumMod val="50000"/>
                  </a:schemeClr>
                </a:solidFill>
              </a:rPr>
              <a:t>@</a:t>
            </a:r>
            <a:r>
              <a:rPr lang="en-US" sz="1400" dirty="0" err="1" smtClean="0">
                <a:solidFill>
                  <a:schemeClr val="bg1">
                    <a:lumMod val="50000"/>
                  </a:schemeClr>
                </a:solidFill>
              </a:rPr>
              <a:t>FriendlyTester</a:t>
            </a:r>
            <a:endParaRPr lang="en-US" sz="1400" dirty="0">
              <a:solidFill>
                <a:schemeClr val="bg1">
                  <a:lumMod val="50000"/>
                </a:schemeClr>
              </a:solidFill>
            </a:endParaRPr>
          </a:p>
        </p:txBody>
      </p:sp>
      <p:sp>
        <p:nvSpPr>
          <p:cNvPr id="9" name="TextBox 8"/>
          <p:cNvSpPr txBox="1"/>
          <p:nvPr userDrawn="1"/>
        </p:nvSpPr>
        <p:spPr>
          <a:xfrm>
            <a:off x="7989656" y="6413699"/>
            <a:ext cx="1052191" cy="307777"/>
          </a:xfrm>
          <a:prstGeom prst="rect">
            <a:avLst/>
          </a:prstGeom>
          <a:noFill/>
        </p:spPr>
        <p:txBody>
          <a:bodyPr wrap="none" rtlCol="0">
            <a:spAutoFit/>
          </a:bodyPr>
          <a:lstStyle/>
          <a:p>
            <a:r>
              <a:rPr lang="en-US" sz="1400" dirty="0" smtClean="0">
                <a:solidFill>
                  <a:schemeClr val="bg1">
                    <a:lumMod val="50000"/>
                  </a:schemeClr>
                </a:solidFill>
              </a:rPr>
              <a:t>#</a:t>
            </a:r>
            <a:r>
              <a:rPr lang="en-US" sz="1400" dirty="0" err="1" smtClean="0">
                <a:solidFill>
                  <a:schemeClr val="bg1">
                    <a:lumMod val="50000"/>
                  </a:schemeClr>
                </a:solidFill>
              </a:rPr>
              <a:t>CodeMash</a:t>
            </a:r>
            <a:endParaRPr lang="en-US" sz="1400" dirty="0">
              <a:solidFill>
                <a:schemeClr val="bg1">
                  <a:lumMod val="50000"/>
                </a:schemeClr>
              </a:solidFill>
            </a:endParaRPr>
          </a:p>
        </p:txBody>
      </p:sp>
    </p:spTree>
    <p:extLst>
      <p:ext uri="{BB962C8B-B14F-4D97-AF65-F5344CB8AC3E}">
        <p14:creationId xmlns:p14="http://schemas.microsoft.com/office/powerpoint/2010/main" val="525780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jpg"/><Relationship Id="rId9"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686" y="370418"/>
            <a:ext cx="8010629" cy="5863144"/>
          </a:xfrm>
          <a:prstGeom prst="rect">
            <a:avLst/>
          </a:prstGeom>
          <a:noFill/>
        </p:spPr>
        <p:txBody>
          <a:bodyPr wrap="square" rtlCol="0">
            <a:spAutoFit/>
          </a:bodyPr>
          <a:lstStyle/>
          <a:p>
            <a:pPr algn="ctr"/>
            <a:r>
              <a:rPr lang="en-US" sz="7500" dirty="0" smtClean="0">
                <a:latin typeface="PT Sans"/>
                <a:cs typeface="PT Sans"/>
              </a:rPr>
              <a:t>Automation</a:t>
            </a:r>
          </a:p>
          <a:p>
            <a:pPr algn="ctr"/>
            <a:r>
              <a:rPr lang="en-US" sz="7500" dirty="0" smtClean="0">
                <a:latin typeface="PT Sans"/>
                <a:cs typeface="PT Sans"/>
              </a:rPr>
              <a:t>‘</a:t>
            </a:r>
            <a:r>
              <a:rPr lang="en-US" sz="7500" dirty="0" smtClean="0">
                <a:latin typeface="PT Sans"/>
                <a:cs typeface="PT Sans"/>
              </a:rPr>
              <a:t>in’ Testing</a:t>
            </a:r>
          </a:p>
          <a:p>
            <a:pPr algn="ctr"/>
            <a:r>
              <a:rPr lang="en-US" sz="7500" dirty="0" smtClean="0">
                <a:latin typeface="PT Sans"/>
                <a:cs typeface="PT Sans"/>
              </a:rPr>
              <a:t>--------</a:t>
            </a:r>
            <a:endParaRPr lang="en-US" sz="7500" dirty="0" smtClean="0">
              <a:latin typeface="PT Sans"/>
              <a:cs typeface="PT Sans"/>
            </a:endParaRPr>
          </a:p>
          <a:p>
            <a:pPr algn="ctr"/>
            <a:r>
              <a:rPr lang="en-US" sz="7500" dirty="0" smtClean="0">
                <a:latin typeface="PT Sans"/>
                <a:cs typeface="PT Sans"/>
              </a:rPr>
              <a:t>Beyond Test Automation</a:t>
            </a:r>
            <a:endParaRPr lang="en-US" sz="7500" dirty="0">
              <a:latin typeface="PT Sans"/>
              <a:cs typeface="PT Sans"/>
            </a:endParaRPr>
          </a:p>
        </p:txBody>
      </p:sp>
    </p:spTree>
    <p:extLst>
      <p:ext uri="{BB962C8B-B14F-4D97-AF65-F5344CB8AC3E}">
        <p14:creationId xmlns:p14="http://schemas.microsoft.com/office/powerpoint/2010/main" val="33483029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668" y="1372370"/>
            <a:ext cx="8931468" cy="4247317"/>
          </a:xfrm>
          <a:prstGeom prst="rect">
            <a:avLst/>
          </a:prstGeom>
        </p:spPr>
        <p:txBody>
          <a:bodyPr wrap="square">
            <a:spAutoFit/>
          </a:bodyPr>
          <a:lstStyle/>
          <a:p>
            <a:r>
              <a:rPr lang="en-US" sz="2400" dirty="0" smtClean="0">
                <a:latin typeface="PT Sans"/>
                <a:cs typeface="PT Sans"/>
              </a:rPr>
              <a:t>In software testing, test automation is the use of special software (separate from the software being tested) to control the execution of tests and the comparison of actual outcomes with predicted outcomes.</a:t>
            </a:r>
          </a:p>
          <a:p>
            <a:pPr algn="r"/>
            <a:r>
              <a:rPr lang="en-US" sz="1600" i="1" dirty="0" smtClean="0">
                <a:latin typeface="PT Sans"/>
                <a:cs typeface="PT Sans"/>
              </a:rPr>
              <a:t>Wikipedia, http://</a:t>
            </a:r>
            <a:r>
              <a:rPr lang="en-US" sz="1600" i="1" dirty="0" err="1" smtClean="0">
                <a:latin typeface="PT Sans"/>
                <a:cs typeface="PT Sans"/>
              </a:rPr>
              <a:t>en.wikipedia.org</a:t>
            </a:r>
            <a:r>
              <a:rPr lang="en-US" sz="1600" i="1" dirty="0" smtClean="0">
                <a:latin typeface="PT Sans"/>
                <a:cs typeface="PT Sans"/>
              </a:rPr>
              <a:t>/wiki/</a:t>
            </a:r>
            <a:r>
              <a:rPr lang="en-US" sz="1600" i="1" dirty="0" err="1" smtClean="0">
                <a:latin typeface="PT Sans"/>
                <a:cs typeface="PT Sans"/>
              </a:rPr>
              <a:t>Test_automation</a:t>
            </a:r>
            <a:endParaRPr lang="en-US" sz="1600" i="1" dirty="0" smtClean="0">
              <a:latin typeface="PT Sans"/>
              <a:cs typeface="PT Sans"/>
            </a:endParaRPr>
          </a:p>
          <a:p>
            <a:endParaRPr lang="en-US" sz="2600" dirty="0" smtClean="0">
              <a:latin typeface="PT Sans"/>
              <a:cs typeface="PT Sans"/>
            </a:endParaRPr>
          </a:p>
          <a:p>
            <a:r>
              <a:rPr lang="en-US" sz="2400" dirty="0" smtClean="0">
                <a:latin typeface="PT Sans"/>
                <a:cs typeface="PT Sans"/>
              </a:rPr>
              <a:t>The use of software to perform or support test activities, e.g. test management, test design, test execution and results checking. </a:t>
            </a:r>
          </a:p>
          <a:p>
            <a:pPr algn="r"/>
            <a:r>
              <a:rPr lang="en-US" sz="1600" dirty="0" smtClean="0">
                <a:latin typeface="PT Sans"/>
                <a:cs typeface="PT Sans"/>
              </a:rPr>
              <a:t>ISTQB Glossary v2.4</a:t>
            </a:r>
          </a:p>
          <a:p>
            <a:endParaRPr lang="en-US" sz="2600" dirty="0" smtClean="0">
              <a:latin typeface="PT Sans"/>
              <a:cs typeface="PT Sans"/>
            </a:endParaRPr>
          </a:p>
          <a:p>
            <a:r>
              <a:rPr lang="en-US" sz="2400" dirty="0" smtClean="0">
                <a:latin typeface="PT Sans"/>
                <a:cs typeface="PT Sans"/>
              </a:rPr>
              <a:t>Any use of hardware or software tools to support testing.</a:t>
            </a:r>
          </a:p>
          <a:p>
            <a:pPr algn="r"/>
            <a:r>
              <a:rPr lang="en-US" sz="1600" dirty="0" smtClean="0">
                <a:latin typeface="PT Sans"/>
                <a:cs typeface="PT Sans"/>
              </a:rPr>
              <a:t>James Bach / Michael Bolton, Personal Communication</a:t>
            </a:r>
            <a:endParaRPr lang="en-US" sz="1600" dirty="0">
              <a:latin typeface="PT Sans"/>
              <a:cs typeface="PT Sans"/>
            </a:endParaRPr>
          </a:p>
        </p:txBody>
      </p:sp>
      <p:sp>
        <p:nvSpPr>
          <p:cNvPr id="3" name="TextBox 2"/>
          <p:cNvSpPr txBox="1"/>
          <p:nvPr/>
        </p:nvSpPr>
        <p:spPr>
          <a:xfrm>
            <a:off x="2869491" y="287876"/>
            <a:ext cx="3397337" cy="646331"/>
          </a:xfrm>
          <a:prstGeom prst="rect">
            <a:avLst/>
          </a:prstGeom>
          <a:noFill/>
        </p:spPr>
        <p:txBody>
          <a:bodyPr wrap="none" rtlCol="0">
            <a:spAutoFit/>
          </a:bodyPr>
          <a:lstStyle/>
          <a:p>
            <a:r>
              <a:rPr lang="en-US" sz="3600" b="1" u="sng" dirty="0" smtClean="0">
                <a:latin typeface="PT Sans"/>
                <a:cs typeface="PT Sans"/>
              </a:rPr>
              <a:t>Test Automation</a:t>
            </a:r>
            <a:endParaRPr lang="en-US" sz="3600" b="1" u="sng" dirty="0">
              <a:latin typeface="PT Sans"/>
              <a:cs typeface="PT Sans"/>
            </a:endParaRPr>
          </a:p>
        </p:txBody>
      </p:sp>
    </p:spTree>
    <p:extLst>
      <p:ext uri="{BB962C8B-B14F-4D97-AF65-F5344CB8AC3E}">
        <p14:creationId xmlns:p14="http://schemas.microsoft.com/office/powerpoint/2010/main" val="27368933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867" y="956400"/>
            <a:ext cx="7087059" cy="4170372"/>
          </a:xfrm>
          <a:prstGeom prst="rect">
            <a:avLst/>
          </a:prstGeom>
          <a:noFill/>
        </p:spPr>
        <p:txBody>
          <a:bodyPr wrap="square" rtlCol="0">
            <a:spAutoFit/>
          </a:bodyPr>
          <a:lstStyle/>
          <a:p>
            <a:r>
              <a:rPr lang="en-US" sz="4000" i="1" dirty="0" smtClean="0"/>
              <a:t>“It’s all too easy not to notice important differences if you label two things the same, or to see a difference where none exists if you label them differently”</a:t>
            </a:r>
          </a:p>
          <a:p>
            <a:endParaRPr lang="en-US" sz="4000" dirty="0"/>
          </a:p>
          <a:p>
            <a:pPr algn="r"/>
            <a:r>
              <a:rPr lang="en-US" sz="2500" i="1" dirty="0" smtClean="0"/>
              <a:t>Jerry Weinberg</a:t>
            </a:r>
            <a:endParaRPr lang="en-US" sz="2500" i="1" dirty="0"/>
          </a:p>
        </p:txBody>
      </p:sp>
    </p:spTree>
    <p:extLst>
      <p:ext uri="{BB962C8B-B14F-4D97-AF65-F5344CB8AC3E}">
        <p14:creationId xmlns:p14="http://schemas.microsoft.com/office/powerpoint/2010/main" val="8159475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608" y="1323328"/>
            <a:ext cx="8777830" cy="3785652"/>
          </a:xfrm>
          <a:prstGeom prst="rect">
            <a:avLst/>
          </a:prstGeom>
        </p:spPr>
        <p:txBody>
          <a:bodyPr wrap="square">
            <a:spAutoFit/>
          </a:bodyPr>
          <a:lstStyle/>
          <a:p>
            <a:pPr algn="ctr"/>
            <a:r>
              <a:rPr lang="en-US" sz="4800" dirty="0" smtClean="0">
                <a:latin typeface="PT Sans"/>
                <a:cs typeface="PT Sans"/>
              </a:rPr>
              <a:t>What does it mean to you?</a:t>
            </a:r>
          </a:p>
          <a:p>
            <a:pPr algn="ctr"/>
            <a:endParaRPr lang="en-US" sz="4800" dirty="0" smtClean="0">
              <a:latin typeface="PT Sans"/>
              <a:cs typeface="PT Sans"/>
            </a:endParaRPr>
          </a:p>
          <a:p>
            <a:pPr algn="ctr"/>
            <a:r>
              <a:rPr lang="en-US" sz="4800" dirty="0" smtClean="0">
                <a:latin typeface="PT Sans"/>
                <a:cs typeface="PT Sans"/>
              </a:rPr>
              <a:t>How do people talk about Test Automation at your </a:t>
            </a:r>
            <a:r>
              <a:rPr lang="en-US" sz="4800" dirty="0" smtClean="0">
                <a:latin typeface="PT Sans"/>
                <a:cs typeface="PT Sans"/>
              </a:rPr>
              <a:t>organi</a:t>
            </a:r>
            <a:r>
              <a:rPr lang="en-US" sz="4800" b="1" u="sng" dirty="0" smtClean="0">
                <a:latin typeface="PT Sans"/>
                <a:cs typeface="PT Sans"/>
              </a:rPr>
              <a:t>z</a:t>
            </a:r>
            <a:r>
              <a:rPr lang="en-US" sz="4800" dirty="0" smtClean="0">
                <a:latin typeface="PT Sans"/>
                <a:cs typeface="PT Sans"/>
              </a:rPr>
              <a:t>ation?</a:t>
            </a:r>
            <a:endParaRPr lang="en-US" sz="4800" dirty="0">
              <a:latin typeface="PT Sans"/>
              <a:cs typeface="PT Sans"/>
            </a:endParaRPr>
          </a:p>
        </p:txBody>
      </p:sp>
    </p:spTree>
    <p:extLst>
      <p:ext uri="{BB962C8B-B14F-4D97-AF65-F5344CB8AC3E}">
        <p14:creationId xmlns:p14="http://schemas.microsoft.com/office/powerpoint/2010/main" val="16143496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5338" y="2909408"/>
            <a:ext cx="7682895" cy="923330"/>
          </a:xfrm>
          <a:prstGeom prst="rect">
            <a:avLst/>
          </a:prstGeom>
          <a:noFill/>
        </p:spPr>
        <p:txBody>
          <a:bodyPr wrap="none" rtlCol="0">
            <a:spAutoFit/>
          </a:bodyPr>
          <a:lstStyle/>
          <a:p>
            <a:pPr algn="ctr"/>
            <a:r>
              <a:rPr lang="en-US" sz="5400" dirty="0" smtClean="0">
                <a:latin typeface="PT Sans"/>
                <a:cs typeface="PT Sans"/>
              </a:rPr>
              <a:t>What is Test Automation?</a:t>
            </a:r>
            <a:endParaRPr lang="en-US" sz="5400" dirty="0">
              <a:latin typeface="PT Sans"/>
              <a:cs typeface="PT Sans"/>
            </a:endParaRPr>
          </a:p>
        </p:txBody>
      </p:sp>
      <p:sp>
        <p:nvSpPr>
          <p:cNvPr id="4" name="TextBox 3"/>
          <p:cNvSpPr txBox="1"/>
          <p:nvPr/>
        </p:nvSpPr>
        <p:spPr>
          <a:xfrm rot="18849817">
            <a:off x="2095230" y="1628420"/>
            <a:ext cx="3070244" cy="923330"/>
          </a:xfrm>
          <a:prstGeom prst="rect">
            <a:avLst/>
          </a:prstGeom>
          <a:noFill/>
        </p:spPr>
        <p:txBody>
          <a:bodyPr wrap="none" rtlCol="0">
            <a:spAutoFit/>
          </a:bodyPr>
          <a:lstStyle/>
          <a:p>
            <a:r>
              <a:rPr lang="en-US" sz="5400" dirty="0" err="1" smtClean="0">
                <a:solidFill>
                  <a:srgbClr val="FF0000"/>
                </a:solidFill>
                <a:latin typeface="PT Sans"/>
                <a:cs typeface="PT Sans"/>
              </a:rPr>
              <a:t>naccurate</a:t>
            </a:r>
            <a:endParaRPr lang="en-US" sz="5400" dirty="0">
              <a:solidFill>
                <a:srgbClr val="FF0000"/>
              </a:solidFill>
              <a:latin typeface="PT Sans"/>
              <a:cs typeface="PT Sans"/>
            </a:endParaRPr>
          </a:p>
        </p:txBody>
      </p:sp>
      <p:sp>
        <p:nvSpPr>
          <p:cNvPr id="5" name="TextBox 4"/>
          <p:cNvSpPr txBox="1"/>
          <p:nvPr/>
        </p:nvSpPr>
        <p:spPr>
          <a:xfrm rot="1641367">
            <a:off x="5289336" y="3757441"/>
            <a:ext cx="2722632" cy="923330"/>
          </a:xfrm>
          <a:prstGeom prst="rect">
            <a:avLst/>
          </a:prstGeom>
          <a:noFill/>
        </p:spPr>
        <p:txBody>
          <a:bodyPr wrap="none" rtlCol="0">
            <a:spAutoFit/>
          </a:bodyPr>
          <a:lstStyle/>
          <a:p>
            <a:r>
              <a:rPr lang="en-US" sz="5400" dirty="0" err="1" smtClean="0">
                <a:solidFill>
                  <a:srgbClr val="FF0000"/>
                </a:solidFill>
                <a:latin typeface="PT Sans"/>
                <a:cs typeface="PT Sans"/>
              </a:rPr>
              <a:t>arnished</a:t>
            </a:r>
            <a:endParaRPr lang="en-US" sz="5400" dirty="0">
              <a:solidFill>
                <a:srgbClr val="FF0000"/>
              </a:solidFill>
              <a:latin typeface="PT Sans"/>
              <a:cs typeface="PT Sans"/>
            </a:endParaRPr>
          </a:p>
        </p:txBody>
      </p:sp>
      <p:sp>
        <p:nvSpPr>
          <p:cNvPr id="6" name="TextBox 5"/>
          <p:cNvSpPr txBox="1"/>
          <p:nvPr/>
        </p:nvSpPr>
        <p:spPr>
          <a:xfrm rot="18702643">
            <a:off x="6596397" y="1827998"/>
            <a:ext cx="2485801" cy="1297278"/>
          </a:xfrm>
          <a:prstGeom prst="rect">
            <a:avLst/>
          </a:prstGeom>
          <a:noFill/>
        </p:spPr>
        <p:txBody>
          <a:bodyPr wrap="none" rtlCol="0">
            <a:spAutoFit/>
          </a:bodyPr>
          <a:lstStyle/>
          <a:p>
            <a:pPr>
              <a:lnSpc>
                <a:spcPct val="70000"/>
              </a:lnSpc>
            </a:pPr>
            <a:r>
              <a:rPr lang="en-US" sz="5400" dirty="0" err="1">
                <a:solidFill>
                  <a:srgbClr val="FF0000"/>
                </a:solidFill>
                <a:latin typeface="PT Sans"/>
                <a:cs typeface="PT Sans"/>
              </a:rPr>
              <a:t>u</a:t>
            </a:r>
            <a:r>
              <a:rPr lang="en-US" sz="5400" dirty="0" err="1" smtClean="0">
                <a:solidFill>
                  <a:srgbClr val="FF0000"/>
                </a:solidFill>
                <a:latin typeface="PT Sans"/>
                <a:cs typeface="PT Sans"/>
              </a:rPr>
              <a:t>nnel</a:t>
            </a:r>
            <a:endParaRPr lang="en-US" sz="5400" dirty="0" smtClean="0">
              <a:solidFill>
                <a:srgbClr val="FF0000"/>
              </a:solidFill>
              <a:latin typeface="PT Sans"/>
              <a:cs typeface="PT Sans"/>
            </a:endParaRPr>
          </a:p>
          <a:p>
            <a:pPr>
              <a:lnSpc>
                <a:spcPct val="70000"/>
              </a:lnSpc>
            </a:pPr>
            <a:r>
              <a:rPr lang="en-US" sz="5400" dirty="0" smtClean="0">
                <a:solidFill>
                  <a:srgbClr val="FF0000"/>
                </a:solidFill>
                <a:latin typeface="PT Sans"/>
                <a:cs typeface="PT Sans"/>
              </a:rPr>
              <a:t>   vision</a:t>
            </a:r>
            <a:endParaRPr lang="en-US" sz="5400" dirty="0">
              <a:solidFill>
                <a:srgbClr val="FF0000"/>
              </a:solidFill>
              <a:latin typeface="PT Sans"/>
              <a:cs typeface="PT Sans"/>
            </a:endParaRPr>
          </a:p>
        </p:txBody>
      </p:sp>
      <p:cxnSp>
        <p:nvCxnSpPr>
          <p:cNvPr id="8" name="Straight Connector 7"/>
          <p:cNvCxnSpPr/>
          <p:nvPr/>
        </p:nvCxnSpPr>
        <p:spPr>
          <a:xfrm flipV="1">
            <a:off x="3113723" y="3331848"/>
            <a:ext cx="1341769" cy="297005"/>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942493" y="3504015"/>
            <a:ext cx="1954668" cy="923330"/>
          </a:xfrm>
          <a:prstGeom prst="rect">
            <a:avLst/>
          </a:prstGeom>
          <a:noFill/>
        </p:spPr>
        <p:txBody>
          <a:bodyPr wrap="none" rtlCol="0">
            <a:spAutoFit/>
          </a:bodyPr>
          <a:lstStyle/>
          <a:p>
            <a:r>
              <a:rPr lang="en-US" sz="5400" dirty="0" smtClean="0">
                <a:solidFill>
                  <a:srgbClr val="008000"/>
                </a:solidFill>
                <a:latin typeface="PT Sans"/>
                <a:cs typeface="PT Sans"/>
              </a:rPr>
              <a:t>Check</a:t>
            </a:r>
            <a:endParaRPr lang="en-US" sz="5400" dirty="0">
              <a:solidFill>
                <a:srgbClr val="008000"/>
              </a:solidFill>
              <a:latin typeface="PT Sans"/>
              <a:cs typeface="PT Sans"/>
            </a:endParaRPr>
          </a:p>
        </p:txBody>
      </p:sp>
    </p:spTree>
    <p:extLst>
      <p:ext uri="{BB962C8B-B14F-4D97-AF65-F5344CB8AC3E}">
        <p14:creationId xmlns:p14="http://schemas.microsoft.com/office/powerpoint/2010/main" val="8181585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0344" y="-153624"/>
            <a:ext cx="8123312" cy="6256279"/>
          </a:xfrm>
          <a:prstGeom prst="rect">
            <a:avLst/>
          </a:prstGeom>
        </p:spPr>
      </p:pic>
    </p:spTree>
    <p:extLst>
      <p:ext uri="{BB962C8B-B14F-4D97-AF65-F5344CB8AC3E}">
        <p14:creationId xmlns:p14="http://schemas.microsoft.com/office/powerpoint/2010/main" val="35484458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11300" y="0"/>
            <a:ext cx="6103620" cy="6858000"/>
          </a:xfrm>
          <a:prstGeom prst="rect">
            <a:avLst/>
          </a:prstGeom>
        </p:spPr>
      </p:pic>
    </p:spTree>
    <p:extLst>
      <p:ext uri="{BB962C8B-B14F-4D97-AF65-F5344CB8AC3E}">
        <p14:creationId xmlns:p14="http://schemas.microsoft.com/office/powerpoint/2010/main" val="15310000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052758"/>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778000" y="1772791"/>
            <a:ext cx="5588000" cy="2554545"/>
          </a:xfrm>
          <a:prstGeom prst="rect">
            <a:avLst/>
          </a:prstGeom>
          <a:noFill/>
        </p:spPr>
        <p:txBody>
          <a:bodyPr wrap="square" rtlCol="0">
            <a:spAutoFit/>
          </a:bodyPr>
          <a:lstStyle/>
          <a:p>
            <a:pPr algn="ctr"/>
            <a:r>
              <a:rPr lang="en-US" sz="4000" b="1" dirty="0" smtClean="0">
                <a:solidFill>
                  <a:schemeClr val="bg1"/>
                </a:solidFill>
              </a:rPr>
              <a:t>This doesn’t mean everything is OK, it means no change detected.</a:t>
            </a:r>
            <a:endParaRPr lang="en-US" sz="4000" b="1" dirty="0">
              <a:solidFill>
                <a:schemeClr val="bg1"/>
              </a:solidFill>
            </a:endParaRPr>
          </a:p>
        </p:txBody>
      </p:sp>
    </p:spTree>
    <p:extLst>
      <p:ext uri="{BB962C8B-B14F-4D97-AF65-F5344CB8AC3E}">
        <p14:creationId xmlns:p14="http://schemas.microsoft.com/office/powerpoint/2010/main" val="42452415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04393" y="120668"/>
            <a:ext cx="5135214" cy="5868816"/>
          </a:xfrm>
          <a:prstGeom prst="rect">
            <a:avLst/>
          </a:prstGeom>
        </p:spPr>
      </p:pic>
    </p:spTree>
    <p:extLst>
      <p:ext uri="{BB962C8B-B14F-4D97-AF65-F5344CB8AC3E}">
        <p14:creationId xmlns:p14="http://schemas.microsoft.com/office/powerpoint/2010/main" val="35555735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2198" y="2909408"/>
            <a:ext cx="6689184" cy="923330"/>
          </a:xfrm>
          <a:prstGeom prst="rect">
            <a:avLst/>
          </a:prstGeom>
          <a:noFill/>
        </p:spPr>
        <p:txBody>
          <a:bodyPr wrap="none" rtlCol="0">
            <a:spAutoFit/>
          </a:bodyPr>
          <a:lstStyle/>
          <a:p>
            <a:pPr algn="ctr"/>
            <a:r>
              <a:rPr lang="en-US" sz="5400" dirty="0" smtClean="0">
                <a:latin typeface="PT Sans"/>
                <a:cs typeface="PT Sans"/>
              </a:rPr>
              <a:t>Automation in Testing</a:t>
            </a:r>
            <a:endParaRPr lang="en-US" sz="5400" dirty="0">
              <a:latin typeface="PT Sans"/>
              <a:cs typeface="PT Sans"/>
            </a:endParaRPr>
          </a:p>
        </p:txBody>
      </p:sp>
      <p:sp>
        <p:nvSpPr>
          <p:cNvPr id="8" name="TextBox 7"/>
          <p:cNvSpPr txBox="1"/>
          <p:nvPr/>
        </p:nvSpPr>
        <p:spPr>
          <a:xfrm rot="18849817">
            <a:off x="1927041" y="1536246"/>
            <a:ext cx="3590990" cy="923330"/>
          </a:xfrm>
          <a:prstGeom prst="rect">
            <a:avLst/>
          </a:prstGeom>
          <a:noFill/>
        </p:spPr>
        <p:txBody>
          <a:bodyPr wrap="none" rtlCol="0">
            <a:spAutoFit/>
          </a:bodyPr>
          <a:lstStyle/>
          <a:p>
            <a:r>
              <a:rPr lang="en-US" sz="5400" dirty="0" err="1" smtClean="0">
                <a:solidFill>
                  <a:srgbClr val="008000"/>
                </a:solidFill>
                <a:latin typeface="PT Sans"/>
                <a:cs typeface="PT Sans"/>
              </a:rPr>
              <a:t>pportunties</a:t>
            </a:r>
            <a:endParaRPr lang="en-US" sz="5400" dirty="0">
              <a:solidFill>
                <a:srgbClr val="008000"/>
              </a:solidFill>
              <a:latin typeface="PT Sans"/>
              <a:cs typeface="PT Sans"/>
            </a:endParaRPr>
          </a:p>
        </p:txBody>
      </p:sp>
      <p:sp>
        <p:nvSpPr>
          <p:cNvPr id="9" name="TextBox 8"/>
          <p:cNvSpPr txBox="1"/>
          <p:nvPr/>
        </p:nvSpPr>
        <p:spPr>
          <a:xfrm rot="18849817">
            <a:off x="5672723" y="1794572"/>
            <a:ext cx="2756551" cy="923330"/>
          </a:xfrm>
          <a:prstGeom prst="rect">
            <a:avLst/>
          </a:prstGeom>
          <a:noFill/>
        </p:spPr>
        <p:txBody>
          <a:bodyPr wrap="none" rtlCol="0">
            <a:spAutoFit/>
          </a:bodyPr>
          <a:lstStyle/>
          <a:p>
            <a:r>
              <a:rPr lang="en-US" sz="5400" dirty="0" err="1" smtClean="0">
                <a:solidFill>
                  <a:srgbClr val="008000"/>
                </a:solidFill>
                <a:latin typeface="PT Sans"/>
                <a:cs typeface="PT Sans"/>
              </a:rPr>
              <a:t>ducation</a:t>
            </a:r>
            <a:endParaRPr lang="en-US" sz="5400" dirty="0">
              <a:solidFill>
                <a:srgbClr val="008000"/>
              </a:solidFill>
              <a:latin typeface="PT Sans"/>
              <a:cs typeface="PT Sans"/>
            </a:endParaRPr>
          </a:p>
        </p:txBody>
      </p:sp>
      <p:sp>
        <p:nvSpPr>
          <p:cNvPr id="10" name="TextBox 9"/>
          <p:cNvSpPr txBox="1"/>
          <p:nvPr/>
        </p:nvSpPr>
        <p:spPr>
          <a:xfrm rot="2222482">
            <a:off x="3656988" y="3933836"/>
            <a:ext cx="2613901" cy="923330"/>
          </a:xfrm>
          <a:prstGeom prst="rect">
            <a:avLst/>
          </a:prstGeom>
          <a:noFill/>
        </p:spPr>
        <p:txBody>
          <a:bodyPr wrap="none" rtlCol="0">
            <a:spAutoFit/>
          </a:bodyPr>
          <a:lstStyle/>
          <a:p>
            <a:r>
              <a:rPr lang="en-US" sz="5400" dirty="0" err="1" smtClean="0">
                <a:solidFill>
                  <a:srgbClr val="008000"/>
                </a:solidFill>
                <a:latin typeface="PT Sans"/>
                <a:cs typeface="PT Sans"/>
              </a:rPr>
              <a:t>nclusive</a:t>
            </a:r>
            <a:endParaRPr lang="en-US" sz="5400" dirty="0">
              <a:solidFill>
                <a:srgbClr val="008000"/>
              </a:solidFill>
              <a:latin typeface="PT Sans"/>
              <a:cs typeface="PT Sans"/>
            </a:endParaRPr>
          </a:p>
        </p:txBody>
      </p:sp>
      <p:sp>
        <p:nvSpPr>
          <p:cNvPr id="11" name="TextBox 10"/>
          <p:cNvSpPr txBox="1"/>
          <p:nvPr/>
        </p:nvSpPr>
        <p:spPr>
          <a:xfrm rot="2222482">
            <a:off x="6231604" y="3860914"/>
            <a:ext cx="2440079" cy="923330"/>
          </a:xfrm>
          <a:prstGeom prst="rect">
            <a:avLst/>
          </a:prstGeom>
          <a:noFill/>
        </p:spPr>
        <p:txBody>
          <a:bodyPr wrap="none" rtlCol="0">
            <a:spAutoFit/>
          </a:bodyPr>
          <a:lstStyle/>
          <a:p>
            <a:r>
              <a:rPr lang="en-US" sz="5400" dirty="0" err="1" smtClean="0">
                <a:solidFill>
                  <a:srgbClr val="008000"/>
                </a:solidFill>
                <a:latin typeface="PT Sans"/>
                <a:cs typeface="PT Sans"/>
              </a:rPr>
              <a:t>upports</a:t>
            </a:r>
            <a:endParaRPr lang="en-US" sz="5400" dirty="0">
              <a:solidFill>
                <a:srgbClr val="008000"/>
              </a:solidFill>
              <a:latin typeface="PT Sans"/>
              <a:cs typeface="PT Sans"/>
            </a:endParaRPr>
          </a:p>
        </p:txBody>
      </p:sp>
    </p:spTree>
    <p:extLst>
      <p:ext uri="{BB962C8B-B14F-4D97-AF65-F5344CB8AC3E}">
        <p14:creationId xmlns:p14="http://schemas.microsoft.com/office/powerpoint/2010/main" val="2038651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3691"/>
          <a:stretch/>
        </p:blipFill>
        <p:spPr>
          <a:xfrm>
            <a:off x="1006126" y="145179"/>
            <a:ext cx="7131748" cy="5151373"/>
          </a:xfrm>
          <a:prstGeom prst="rect">
            <a:avLst/>
          </a:prstGeom>
        </p:spPr>
      </p:pic>
      <p:sp>
        <p:nvSpPr>
          <p:cNvPr id="4" name="Rectangle 3"/>
          <p:cNvSpPr/>
          <p:nvPr/>
        </p:nvSpPr>
        <p:spPr>
          <a:xfrm>
            <a:off x="695283" y="5296552"/>
            <a:ext cx="7753444" cy="923330"/>
          </a:xfrm>
          <a:prstGeom prst="rect">
            <a:avLst/>
          </a:prstGeom>
          <a:noFill/>
          <a:effectLst>
            <a:outerShdw blurRad="76200" dir="18900000" sy="23000" kx="-1200000" algn="bl" rotWithShape="0">
              <a:prstClr val="black">
                <a:alpha val="20000"/>
              </a:prstClr>
            </a:outerShdw>
          </a:effectLst>
        </p:spPr>
        <p:txBody>
          <a:bodyPr wrap="none" lIns="91440" tIns="45720" rIns="91440" bIns="45720">
            <a:spAutoFit/>
            <a:scene3d>
              <a:camera prst="orthographicFront"/>
              <a:lightRig rig="threePt" dir="t"/>
            </a:scene3d>
            <a:sp3d/>
          </a:bodyPr>
          <a:lstStyle/>
          <a:p>
            <a:pPr algn="ctr"/>
            <a:r>
              <a:rPr lang="en-GB" sz="5400" b="1" dirty="0" smtClean="0">
                <a:ln w="12700">
                  <a:solidFill>
                    <a:schemeClr val="tx2">
                      <a:satMod val="155000"/>
                    </a:schemeClr>
                  </a:solidFill>
                  <a:prstDash val="solid"/>
                </a:ln>
                <a:solidFill>
                  <a:srgbClr val="4BC501"/>
                </a:solidFill>
                <a:effectLst>
                  <a:innerShdw blurRad="63500" dist="50800" dir="13500000">
                    <a:srgbClr val="000000">
                      <a:alpha val="50000"/>
                    </a:srgbClr>
                  </a:innerShdw>
                </a:effectLst>
              </a:rPr>
              <a:t>where value will be added</a:t>
            </a:r>
            <a:endParaRPr lang="en-GB" sz="5400" b="1" cap="none" spc="0" dirty="0">
              <a:ln w="12700">
                <a:solidFill>
                  <a:schemeClr val="tx2">
                    <a:satMod val="155000"/>
                  </a:schemeClr>
                </a:solidFill>
                <a:prstDash val="solid"/>
              </a:ln>
              <a:solidFill>
                <a:srgbClr val="4BC501"/>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4063172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415336" y="1592913"/>
            <a:ext cx="2449473" cy="713100"/>
            <a:chOff x="1068259" y="2967547"/>
            <a:chExt cx="2449473" cy="713100"/>
          </a:xfrm>
        </p:grpSpPr>
        <p:pic>
          <p:nvPicPr>
            <p:cNvPr id="5" name="Picture 4"/>
            <p:cNvPicPr>
              <a:picLocks noChangeAspect="1"/>
            </p:cNvPicPr>
            <p:nvPr/>
          </p:nvPicPr>
          <p:blipFill>
            <a:blip r:embed="rId2"/>
            <a:stretch>
              <a:fillRect/>
            </a:stretch>
          </p:blipFill>
          <p:spPr>
            <a:xfrm>
              <a:off x="1068259" y="2967547"/>
              <a:ext cx="713100" cy="713100"/>
            </a:xfrm>
            <a:prstGeom prst="rect">
              <a:avLst/>
            </a:prstGeom>
          </p:spPr>
        </p:pic>
        <p:sp>
          <p:nvSpPr>
            <p:cNvPr id="6" name="TextBox 5"/>
            <p:cNvSpPr txBox="1"/>
            <p:nvPr/>
          </p:nvSpPr>
          <p:spPr>
            <a:xfrm>
              <a:off x="1781359" y="3091505"/>
              <a:ext cx="1736373" cy="369332"/>
            </a:xfrm>
            <a:prstGeom prst="rect">
              <a:avLst/>
            </a:prstGeom>
            <a:noFill/>
          </p:spPr>
          <p:txBody>
            <a:bodyPr wrap="none" rtlCol="0">
              <a:spAutoFit/>
            </a:bodyPr>
            <a:lstStyle/>
            <a:p>
              <a:r>
                <a:rPr lang="en-US" dirty="0" smtClean="0"/>
                <a:t>@</a:t>
              </a:r>
              <a:r>
                <a:rPr lang="en-US" dirty="0" err="1" smtClean="0"/>
                <a:t>FriendlyTester</a:t>
              </a:r>
              <a:endParaRPr lang="en-US" dirty="0"/>
            </a:p>
          </p:txBody>
        </p:sp>
      </p:grpSp>
      <p:pic>
        <p:nvPicPr>
          <p:cNvPr id="8" name="Picture 7"/>
          <p:cNvPicPr>
            <a:picLocks noChangeAspect="1"/>
          </p:cNvPicPr>
          <p:nvPr/>
        </p:nvPicPr>
        <p:blipFill rotWithShape="1">
          <a:blip r:embed="rId3"/>
          <a:srcRect l="22837" r="18603"/>
          <a:stretch/>
        </p:blipFill>
        <p:spPr>
          <a:xfrm>
            <a:off x="1486726" y="4045653"/>
            <a:ext cx="1835363" cy="2105765"/>
          </a:xfrm>
          <a:prstGeom prst="rect">
            <a:avLst/>
          </a:prstGeom>
        </p:spPr>
      </p:pic>
      <p:pic>
        <p:nvPicPr>
          <p:cNvPr id="9" name="Picture 8" descr="Screen Shot 2015-10-11 at 15.35.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416" y="325622"/>
            <a:ext cx="1778575" cy="2889034"/>
          </a:xfrm>
          <a:prstGeom prst="rect">
            <a:avLst/>
          </a:prstGeom>
        </p:spPr>
      </p:pic>
      <p:grpSp>
        <p:nvGrpSpPr>
          <p:cNvPr id="11" name="Group 10"/>
          <p:cNvGrpSpPr/>
          <p:nvPr/>
        </p:nvGrpSpPr>
        <p:grpSpPr>
          <a:xfrm>
            <a:off x="3941413" y="643720"/>
            <a:ext cx="3676208" cy="713100"/>
            <a:chOff x="1246302" y="1329461"/>
            <a:chExt cx="3676208" cy="713100"/>
          </a:xfrm>
        </p:grpSpPr>
        <p:sp>
          <p:nvSpPr>
            <p:cNvPr id="4" name="TextBox 3"/>
            <p:cNvSpPr txBox="1"/>
            <p:nvPr/>
          </p:nvSpPr>
          <p:spPr>
            <a:xfrm>
              <a:off x="1959402" y="1473260"/>
              <a:ext cx="2963108" cy="369332"/>
            </a:xfrm>
            <a:prstGeom prst="rect">
              <a:avLst/>
            </a:prstGeom>
            <a:noFill/>
          </p:spPr>
          <p:txBody>
            <a:bodyPr wrap="none" rtlCol="0">
              <a:spAutoFit/>
            </a:bodyPr>
            <a:lstStyle/>
            <a:p>
              <a:r>
                <a:rPr lang="en-US" dirty="0" smtClean="0"/>
                <a:t>http://</a:t>
              </a:r>
              <a:r>
                <a:rPr lang="en-US" dirty="0" err="1" smtClean="0"/>
                <a:t>thefriendlytester.co.uk</a:t>
              </a:r>
              <a:endParaRPr lang="en-US" dirty="0"/>
            </a:p>
          </p:txBody>
        </p:sp>
        <p:pic>
          <p:nvPicPr>
            <p:cNvPr id="10" name="Picture 9"/>
            <p:cNvPicPr>
              <a:picLocks noChangeAspect="1"/>
            </p:cNvPicPr>
            <p:nvPr/>
          </p:nvPicPr>
          <p:blipFill>
            <a:blip r:embed="rId5"/>
            <a:stretch>
              <a:fillRect/>
            </a:stretch>
          </p:blipFill>
          <p:spPr>
            <a:xfrm>
              <a:off x="1246302" y="1329461"/>
              <a:ext cx="713100" cy="713100"/>
            </a:xfrm>
            <a:prstGeom prst="rect">
              <a:avLst/>
            </a:prstGeom>
          </p:spPr>
        </p:pic>
      </p:grpSp>
      <p:grpSp>
        <p:nvGrpSpPr>
          <p:cNvPr id="13" name="Group 12"/>
          <p:cNvGrpSpPr/>
          <p:nvPr/>
        </p:nvGrpSpPr>
        <p:grpSpPr>
          <a:xfrm>
            <a:off x="4024569" y="3887504"/>
            <a:ext cx="1916086" cy="479906"/>
            <a:chOff x="2795243" y="1919250"/>
            <a:chExt cx="1916086" cy="479906"/>
          </a:xfrm>
        </p:grpSpPr>
        <p:sp>
          <p:nvSpPr>
            <p:cNvPr id="3" name="TextBox 2"/>
            <p:cNvSpPr txBox="1"/>
            <p:nvPr/>
          </p:nvSpPr>
          <p:spPr>
            <a:xfrm>
              <a:off x="3625623" y="1920995"/>
              <a:ext cx="1085706" cy="369332"/>
            </a:xfrm>
            <a:prstGeom prst="rect">
              <a:avLst/>
            </a:prstGeom>
            <a:noFill/>
          </p:spPr>
          <p:txBody>
            <a:bodyPr wrap="square" rtlCol="0">
              <a:spAutoFit/>
            </a:bodyPr>
            <a:lstStyle/>
            <a:p>
              <a:pPr algn="ctr"/>
              <a:r>
                <a:rPr lang="en-US" dirty="0" smtClean="0"/>
                <a:t>#</a:t>
              </a:r>
              <a:r>
                <a:rPr lang="en-US" dirty="0" err="1" smtClean="0"/>
                <a:t>WinTest</a:t>
              </a:r>
              <a:endParaRPr lang="en-US" dirty="0"/>
            </a:p>
          </p:txBody>
        </p:sp>
        <p:pic>
          <p:nvPicPr>
            <p:cNvPr id="12" name="Picture 11"/>
            <p:cNvPicPr>
              <a:picLocks noChangeAspect="1"/>
            </p:cNvPicPr>
            <p:nvPr/>
          </p:nvPicPr>
          <p:blipFill>
            <a:blip r:embed="rId6"/>
            <a:stretch>
              <a:fillRect/>
            </a:stretch>
          </p:blipFill>
          <p:spPr>
            <a:xfrm>
              <a:off x="2795243" y="1919250"/>
              <a:ext cx="707061" cy="479906"/>
            </a:xfrm>
            <a:prstGeom prst="rect">
              <a:avLst/>
            </a:prstGeom>
          </p:spPr>
        </p:pic>
      </p:grpSp>
      <p:grpSp>
        <p:nvGrpSpPr>
          <p:cNvPr id="15" name="Group 14"/>
          <p:cNvGrpSpPr/>
          <p:nvPr/>
        </p:nvGrpSpPr>
        <p:grpSpPr>
          <a:xfrm>
            <a:off x="3492521" y="2591852"/>
            <a:ext cx="4526748" cy="992136"/>
            <a:chOff x="3595069" y="3460837"/>
            <a:chExt cx="4526748" cy="992136"/>
          </a:xfrm>
        </p:grpSpPr>
        <p:sp>
          <p:nvSpPr>
            <p:cNvPr id="2" name="TextBox 1"/>
            <p:cNvSpPr txBox="1"/>
            <p:nvPr/>
          </p:nvSpPr>
          <p:spPr>
            <a:xfrm>
              <a:off x="5268759" y="4083641"/>
              <a:ext cx="928459" cy="369332"/>
            </a:xfrm>
            <a:prstGeom prst="rect">
              <a:avLst/>
            </a:prstGeom>
            <a:noFill/>
          </p:spPr>
          <p:txBody>
            <a:bodyPr wrap="none" rtlCol="0">
              <a:spAutoFit/>
            </a:bodyPr>
            <a:lstStyle/>
            <a:p>
              <a:r>
                <a:rPr lang="en-US" dirty="0" smtClean="0"/>
                <a:t>#MEWT</a:t>
              </a:r>
              <a:endParaRPr lang="en-US" dirty="0"/>
            </a:p>
          </p:txBody>
        </p:sp>
        <p:pic>
          <p:nvPicPr>
            <p:cNvPr id="14" name="Picture 13"/>
            <p:cNvPicPr>
              <a:picLocks noChangeAspect="1"/>
            </p:cNvPicPr>
            <p:nvPr/>
          </p:nvPicPr>
          <p:blipFill>
            <a:blip r:embed="rId7"/>
            <a:stretch>
              <a:fillRect/>
            </a:stretch>
          </p:blipFill>
          <p:spPr>
            <a:xfrm>
              <a:off x="3595069" y="3460837"/>
              <a:ext cx="4526748" cy="604321"/>
            </a:xfrm>
            <a:prstGeom prst="rect">
              <a:avLst/>
            </a:prstGeom>
          </p:spPr>
        </p:pic>
      </p:grpSp>
      <p:pic>
        <p:nvPicPr>
          <p:cNvPr id="16" name="Picture 15" descr="FinalYoutub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2869" y="3912502"/>
            <a:ext cx="1906330" cy="1906330"/>
          </a:xfrm>
          <a:prstGeom prst="rect">
            <a:avLst/>
          </a:prstGeom>
        </p:spPr>
      </p:pic>
      <p:pic>
        <p:nvPicPr>
          <p:cNvPr id="17" name="Picture 16"/>
          <p:cNvPicPr>
            <a:picLocks noChangeAspect="1"/>
          </p:cNvPicPr>
          <p:nvPr/>
        </p:nvPicPr>
        <p:blipFill>
          <a:blip r:embed="rId9"/>
          <a:stretch>
            <a:fillRect/>
          </a:stretch>
        </p:blipFill>
        <p:spPr>
          <a:xfrm>
            <a:off x="3717685" y="4459276"/>
            <a:ext cx="1951157" cy="1861729"/>
          </a:xfrm>
          <a:prstGeom prst="rect">
            <a:avLst/>
          </a:prstGeom>
        </p:spPr>
      </p:pic>
      <p:sp>
        <p:nvSpPr>
          <p:cNvPr id="18" name="Rectangle 17"/>
          <p:cNvSpPr/>
          <p:nvPr/>
        </p:nvSpPr>
        <p:spPr>
          <a:xfrm>
            <a:off x="1325839" y="2964174"/>
            <a:ext cx="1338828" cy="923330"/>
          </a:xfrm>
          <a:prstGeom prst="rect">
            <a:avLst/>
          </a:prstGeom>
          <a:noFill/>
        </p:spPr>
        <p:txBody>
          <a:bodyPr wrap="none" lIns="91440" tIns="45720" rIns="91440" bIns="45720">
            <a:spAutoFit/>
          </a:bodyPr>
          <a:lstStyle/>
          <a:p>
            <a:pPr algn="ctr"/>
            <a:r>
              <a:rPr lang="en-GB"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CDT</a:t>
            </a:r>
            <a:endParaRPr lang="en-GB"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1501998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14807" y="945250"/>
            <a:ext cx="4514386" cy="4967501"/>
          </a:xfrm>
          <a:prstGeom prst="rect">
            <a:avLst/>
          </a:prstGeom>
        </p:spPr>
      </p:pic>
    </p:spTree>
    <p:extLst>
      <p:ext uri="{BB962C8B-B14F-4D97-AF65-F5344CB8AC3E}">
        <p14:creationId xmlns:p14="http://schemas.microsoft.com/office/powerpoint/2010/main" val="27134996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08318" y="635000"/>
            <a:ext cx="7527365" cy="5588000"/>
          </a:xfrm>
          <a:prstGeom prst="rect">
            <a:avLst/>
          </a:prstGeom>
        </p:spPr>
      </p:pic>
    </p:spTree>
    <p:extLst>
      <p:ext uri="{BB962C8B-B14F-4D97-AF65-F5344CB8AC3E}">
        <p14:creationId xmlns:p14="http://schemas.microsoft.com/office/powerpoint/2010/main" val="17649942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820" y="1249469"/>
            <a:ext cx="3236634" cy="3785652"/>
          </a:xfrm>
          <a:prstGeom prst="rect">
            <a:avLst/>
          </a:prstGeom>
        </p:spPr>
        <p:txBody>
          <a:bodyPr wrap="square">
            <a:spAutoFit/>
          </a:bodyPr>
          <a:lstStyle/>
          <a:p>
            <a:pPr marL="285750" indent="-285750">
              <a:buFont typeface="Arial"/>
              <a:buChar char="•"/>
            </a:pPr>
            <a:r>
              <a:rPr lang="en-US" sz="4000" dirty="0" smtClean="0">
                <a:latin typeface="PT Sans"/>
                <a:cs typeface="PT Sans"/>
              </a:rPr>
              <a:t>Monitoring</a:t>
            </a:r>
          </a:p>
          <a:p>
            <a:pPr marL="285750" indent="-285750">
              <a:buFont typeface="Arial"/>
              <a:buChar char="•"/>
            </a:pPr>
            <a:r>
              <a:rPr lang="en-US" sz="4000" dirty="0" smtClean="0">
                <a:latin typeface="PT Sans"/>
                <a:cs typeface="PT Sans"/>
              </a:rPr>
              <a:t>Deployment</a:t>
            </a:r>
          </a:p>
          <a:p>
            <a:pPr marL="285750" indent="-285750">
              <a:buFont typeface="Arial"/>
              <a:buChar char="•"/>
            </a:pPr>
            <a:r>
              <a:rPr lang="en-US" sz="4000" dirty="0" smtClean="0">
                <a:latin typeface="PT Sans"/>
                <a:cs typeface="PT Sans"/>
              </a:rPr>
              <a:t>Log files</a:t>
            </a:r>
          </a:p>
          <a:p>
            <a:pPr marL="285750" indent="-285750">
              <a:buFont typeface="Arial"/>
              <a:buChar char="•"/>
            </a:pPr>
            <a:r>
              <a:rPr lang="en-US" sz="4000" dirty="0" smtClean="0">
                <a:latin typeface="PT Sans"/>
                <a:cs typeface="PT Sans"/>
              </a:rPr>
              <a:t>Log parser</a:t>
            </a:r>
          </a:p>
          <a:p>
            <a:pPr marL="285750" indent="-285750">
              <a:buFont typeface="Arial"/>
              <a:buChar char="•"/>
            </a:pPr>
            <a:r>
              <a:rPr lang="en-US" sz="4000" dirty="0" smtClean="0">
                <a:latin typeface="PT Sans"/>
                <a:cs typeface="PT Sans"/>
              </a:rPr>
              <a:t>Step to..</a:t>
            </a:r>
          </a:p>
          <a:p>
            <a:pPr marL="285750" indent="-285750">
              <a:buFont typeface="Arial"/>
              <a:buChar char="•"/>
            </a:pPr>
            <a:r>
              <a:rPr lang="en-US" sz="4000" dirty="0" smtClean="0">
                <a:latin typeface="PT Sans"/>
                <a:cs typeface="PT Sans"/>
              </a:rPr>
              <a:t>Data Getters</a:t>
            </a:r>
          </a:p>
        </p:txBody>
      </p:sp>
      <p:sp>
        <p:nvSpPr>
          <p:cNvPr id="3" name="TextBox 2"/>
          <p:cNvSpPr txBox="1"/>
          <p:nvPr/>
        </p:nvSpPr>
        <p:spPr>
          <a:xfrm>
            <a:off x="2869491" y="287876"/>
            <a:ext cx="2903359" cy="646331"/>
          </a:xfrm>
          <a:prstGeom prst="rect">
            <a:avLst/>
          </a:prstGeom>
          <a:noFill/>
        </p:spPr>
        <p:txBody>
          <a:bodyPr wrap="none" rtlCol="0">
            <a:spAutoFit/>
          </a:bodyPr>
          <a:lstStyle/>
          <a:p>
            <a:r>
              <a:rPr lang="en-US" sz="3600" b="1" u="sng" dirty="0" smtClean="0">
                <a:latin typeface="PT Sans"/>
                <a:cs typeface="PT Sans"/>
              </a:rPr>
              <a:t>Opportunities</a:t>
            </a:r>
            <a:endParaRPr lang="en-US" sz="3600" b="1" u="sng" dirty="0">
              <a:latin typeface="PT Sans"/>
              <a:cs typeface="PT Sans"/>
            </a:endParaRPr>
          </a:p>
        </p:txBody>
      </p:sp>
      <p:sp>
        <p:nvSpPr>
          <p:cNvPr id="4" name="Rectangle 3"/>
          <p:cNvSpPr/>
          <p:nvPr/>
        </p:nvSpPr>
        <p:spPr>
          <a:xfrm>
            <a:off x="3769244" y="1249469"/>
            <a:ext cx="5295378" cy="4401205"/>
          </a:xfrm>
          <a:prstGeom prst="rect">
            <a:avLst/>
          </a:prstGeom>
        </p:spPr>
        <p:txBody>
          <a:bodyPr wrap="square">
            <a:spAutoFit/>
          </a:bodyPr>
          <a:lstStyle/>
          <a:p>
            <a:pPr marL="285750" indent="-285750">
              <a:buFont typeface="Arial"/>
              <a:buChar char="•"/>
            </a:pPr>
            <a:r>
              <a:rPr lang="en-US" sz="4000" dirty="0" smtClean="0">
                <a:latin typeface="PT Sans"/>
                <a:cs typeface="PT Sans"/>
              </a:rPr>
              <a:t>Data Management</a:t>
            </a:r>
          </a:p>
          <a:p>
            <a:pPr marL="285750" indent="-285750">
              <a:buFont typeface="Arial"/>
              <a:buChar char="•"/>
            </a:pPr>
            <a:r>
              <a:rPr lang="en-US" sz="4000" dirty="0" err="1" smtClean="0">
                <a:latin typeface="PT Sans"/>
                <a:cs typeface="PT Sans"/>
              </a:rPr>
              <a:t>Skypebot</a:t>
            </a:r>
            <a:endParaRPr lang="en-US" sz="4000" dirty="0" smtClean="0">
              <a:latin typeface="PT Sans"/>
              <a:cs typeface="PT Sans"/>
            </a:endParaRPr>
          </a:p>
          <a:p>
            <a:pPr marL="285750" indent="-285750">
              <a:buFont typeface="Arial"/>
              <a:buChar char="•"/>
            </a:pPr>
            <a:r>
              <a:rPr lang="en-US" sz="4000" dirty="0" smtClean="0">
                <a:latin typeface="PT Sans"/>
                <a:cs typeface="PT Sans"/>
              </a:rPr>
              <a:t>Automated checks</a:t>
            </a:r>
          </a:p>
          <a:p>
            <a:pPr marL="285750" indent="-285750">
              <a:buFont typeface="Arial"/>
              <a:buChar char="•"/>
            </a:pPr>
            <a:r>
              <a:rPr lang="en-US" sz="4000" dirty="0" smtClean="0">
                <a:latin typeface="PT Sans"/>
                <a:cs typeface="PT Sans"/>
              </a:rPr>
              <a:t>Virtual Machines</a:t>
            </a:r>
          </a:p>
          <a:p>
            <a:pPr marL="285750" indent="-285750">
              <a:buFont typeface="Arial"/>
              <a:buChar char="•"/>
            </a:pPr>
            <a:r>
              <a:rPr lang="en-US" sz="4000" dirty="0" err="1" smtClean="0">
                <a:latin typeface="PT Sans"/>
                <a:cs typeface="PT Sans"/>
              </a:rPr>
              <a:t>Docker</a:t>
            </a:r>
            <a:endParaRPr lang="en-US" sz="4000" dirty="0" smtClean="0">
              <a:latin typeface="PT Sans"/>
              <a:cs typeface="PT Sans"/>
            </a:endParaRPr>
          </a:p>
          <a:p>
            <a:pPr marL="285750" indent="-285750">
              <a:buFont typeface="Arial"/>
              <a:buChar char="•"/>
            </a:pPr>
            <a:r>
              <a:rPr lang="en-US" sz="4000" dirty="0" smtClean="0">
                <a:latin typeface="PT Sans"/>
                <a:cs typeface="PT Sans"/>
              </a:rPr>
              <a:t>App Deployment</a:t>
            </a:r>
          </a:p>
          <a:p>
            <a:endParaRPr lang="en-US" sz="4000" dirty="0">
              <a:latin typeface="PT Sans"/>
              <a:cs typeface="PT Sans"/>
            </a:endParaRPr>
          </a:p>
        </p:txBody>
      </p:sp>
    </p:spTree>
    <p:extLst>
      <p:ext uri="{BB962C8B-B14F-4D97-AF65-F5344CB8AC3E}">
        <p14:creationId xmlns:p14="http://schemas.microsoft.com/office/powerpoint/2010/main" val="309814505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7775" y="117731"/>
            <a:ext cx="5162226" cy="5900425"/>
          </a:xfrm>
          <a:prstGeom prst="rect">
            <a:avLst/>
          </a:prstGeom>
        </p:spPr>
      </p:pic>
      <p:sp>
        <p:nvSpPr>
          <p:cNvPr id="3" name="Rectangle 2"/>
          <p:cNvSpPr/>
          <p:nvPr/>
        </p:nvSpPr>
        <p:spPr>
          <a:xfrm>
            <a:off x="2683537" y="6009076"/>
            <a:ext cx="6381083" cy="246221"/>
          </a:xfrm>
          <a:prstGeom prst="rect">
            <a:avLst/>
          </a:prstGeom>
        </p:spPr>
        <p:txBody>
          <a:bodyPr wrap="square">
            <a:spAutoFit/>
          </a:bodyPr>
          <a:lstStyle/>
          <a:p>
            <a:pPr algn="r"/>
            <a:r>
              <a:rPr lang="en-US" sz="1000" dirty="0" smtClean="0">
                <a:latin typeface="PT Sans"/>
                <a:cs typeface="PT Sans"/>
              </a:rPr>
              <a:t>http://</a:t>
            </a:r>
            <a:r>
              <a:rPr lang="en-US" sz="1000" dirty="0" err="1" smtClean="0">
                <a:latin typeface="PT Sans"/>
                <a:cs typeface="PT Sans"/>
              </a:rPr>
              <a:t>www.leggetter.co.uk</a:t>
            </a:r>
            <a:r>
              <a:rPr lang="en-US" sz="1000" dirty="0" smtClean="0">
                <a:latin typeface="PT Sans"/>
                <a:cs typeface="PT Sans"/>
              </a:rPr>
              <a:t>/2013/03/29/how-i-won-the-esri-devsummit-100-lines-of-javascript-competition.html</a:t>
            </a:r>
            <a:endParaRPr lang="en-US" sz="1000" dirty="0">
              <a:latin typeface="PT Sans"/>
              <a:cs typeface="PT Sans"/>
            </a:endParaRPr>
          </a:p>
        </p:txBody>
      </p:sp>
    </p:spTree>
    <p:extLst>
      <p:ext uri="{BB962C8B-B14F-4D97-AF65-F5344CB8AC3E}">
        <p14:creationId xmlns:p14="http://schemas.microsoft.com/office/powerpoint/2010/main" val="41925328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3441" b="12339"/>
          <a:stretch/>
        </p:blipFill>
        <p:spPr>
          <a:xfrm>
            <a:off x="522054" y="0"/>
            <a:ext cx="8099892" cy="6011792"/>
          </a:xfrm>
          <a:prstGeom prst="rect">
            <a:avLst/>
          </a:prstGeom>
        </p:spPr>
      </p:pic>
    </p:spTree>
    <p:extLst>
      <p:ext uri="{BB962C8B-B14F-4D97-AF65-F5344CB8AC3E}">
        <p14:creationId xmlns:p14="http://schemas.microsoft.com/office/powerpoint/2010/main" val="31965253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8545" y="1331289"/>
            <a:ext cx="6086910" cy="1785104"/>
          </a:xfrm>
          <a:prstGeom prst="rect">
            <a:avLst/>
          </a:prstGeom>
          <a:noFill/>
        </p:spPr>
        <p:txBody>
          <a:bodyPr wrap="none" lIns="91440" tIns="45720" rIns="91440" bIns="45720">
            <a:spAutoFit/>
          </a:bodyPr>
          <a:lstStyle/>
          <a:p>
            <a:pPr algn="ctr"/>
            <a:r>
              <a:rPr lang="en-GB" sz="11000" b="1" cap="none" spc="0"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Automate</a:t>
            </a:r>
            <a:endParaRPr lang="en-GB" sz="11000" b="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endParaRPr>
          </a:p>
        </p:txBody>
      </p:sp>
      <p:sp>
        <p:nvSpPr>
          <p:cNvPr id="6" name="Rectangle 5"/>
          <p:cNvSpPr/>
          <p:nvPr/>
        </p:nvSpPr>
        <p:spPr>
          <a:xfrm>
            <a:off x="1150055" y="3324884"/>
            <a:ext cx="6843891" cy="1785104"/>
          </a:xfrm>
          <a:prstGeom prst="rect">
            <a:avLst/>
          </a:prstGeom>
          <a:noFill/>
        </p:spPr>
        <p:txBody>
          <a:bodyPr vert="horz" wrap="none" lIns="91440" tIns="45720" rIns="91440" bIns="45720">
            <a:spAutoFit/>
          </a:bodyPr>
          <a:lstStyle/>
          <a:p>
            <a:pPr algn="ctr"/>
            <a:r>
              <a:rPr lang="en-GB" sz="11000" b="1" cap="none" spc="0"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Automated</a:t>
            </a:r>
            <a:endParaRPr lang="en-GB" sz="11000" b="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endParaRPr>
          </a:p>
        </p:txBody>
      </p:sp>
      <p:sp>
        <p:nvSpPr>
          <p:cNvPr id="2" name="TextBox 1"/>
          <p:cNvSpPr txBox="1"/>
          <p:nvPr/>
        </p:nvSpPr>
        <p:spPr>
          <a:xfrm>
            <a:off x="7282424" y="5346090"/>
            <a:ext cx="1271201" cy="369332"/>
          </a:xfrm>
          <a:prstGeom prst="rect">
            <a:avLst/>
          </a:prstGeom>
          <a:noFill/>
        </p:spPr>
        <p:txBody>
          <a:bodyPr wrap="none" rtlCol="0">
            <a:spAutoFit/>
          </a:bodyPr>
          <a:lstStyle/>
          <a:p>
            <a:r>
              <a:rPr lang="en-US" dirty="0" smtClean="0"/>
              <a:t>@</a:t>
            </a:r>
            <a:r>
              <a:rPr lang="en-US" dirty="0" err="1" smtClean="0"/>
              <a:t>eviltester</a:t>
            </a:r>
            <a:endParaRPr lang="en-US" dirty="0"/>
          </a:p>
        </p:txBody>
      </p:sp>
    </p:spTree>
    <p:extLst>
      <p:ext uri="{BB962C8B-B14F-4D97-AF65-F5344CB8AC3E}">
        <p14:creationId xmlns:p14="http://schemas.microsoft.com/office/powerpoint/2010/main" val="418083183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0009" y="79644"/>
            <a:ext cx="1747377" cy="646331"/>
          </a:xfrm>
          <a:prstGeom prst="rect">
            <a:avLst/>
          </a:prstGeom>
        </p:spPr>
        <p:txBody>
          <a:bodyPr wrap="none">
            <a:spAutoFit/>
          </a:bodyPr>
          <a:lstStyle/>
          <a:p>
            <a:r>
              <a:rPr lang="en-US" sz="3600" b="1" u="sng" dirty="0" smtClean="0">
                <a:latin typeface="PT Sans"/>
                <a:cs typeface="PT Sans"/>
              </a:rPr>
              <a:t>Educate</a:t>
            </a:r>
            <a:endParaRPr lang="en-US" sz="3600" b="1" u="sng" dirty="0">
              <a:latin typeface="PT Sans"/>
              <a:cs typeface="PT Sans"/>
            </a:endParaRPr>
          </a:p>
        </p:txBody>
      </p:sp>
      <p:sp>
        <p:nvSpPr>
          <p:cNvPr id="3" name="Rectangle 2"/>
          <p:cNvSpPr/>
          <p:nvPr/>
        </p:nvSpPr>
        <p:spPr>
          <a:xfrm>
            <a:off x="840039" y="985833"/>
            <a:ext cx="7446150" cy="3323987"/>
          </a:xfrm>
          <a:prstGeom prst="rect">
            <a:avLst/>
          </a:prstGeom>
        </p:spPr>
        <p:txBody>
          <a:bodyPr wrap="square">
            <a:spAutoFit/>
          </a:bodyPr>
          <a:lstStyle/>
          <a:p>
            <a:pPr marL="571500" indent="-571500">
              <a:buFont typeface="Arial"/>
              <a:buChar char="•"/>
            </a:pPr>
            <a:r>
              <a:rPr lang="en-US" sz="3000" dirty="0" smtClean="0">
                <a:latin typeface="PT Sans"/>
                <a:cs typeface="PT Sans"/>
              </a:rPr>
              <a:t>Puts the focus on your testing skills, and how such tools have supported you.</a:t>
            </a:r>
          </a:p>
          <a:p>
            <a:pPr marL="571500" indent="-571500">
              <a:buFont typeface="Arial"/>
              <a:buChar char="•"/>
            </a:pPr>
            <a:endParaRPr lang="en-US" sz="3000" dirty="0">
              <a:latin typeface="PT Sans"/>
              <a:cs typeface="PT Sans"/>
            </a:endParaRPr>
          </a:p>
          <a:p>
            <a:pPr marL="571500" indent="-571500">
              <a:buFont typeface="Arial"/>
              <a:buChar char="•"/>
            </a:pPr>
            <a:r>
              <a:rPr lang="en-US" sz="3000" dirty="0" smtClean="0">
                <a:latin typeface="PT Sans"/>
                <a:cs typeface="PT Sans"/>
              </a:rPr>
              <a:t>Testing and Checking, </a:t>
            </a:r>
            <a:r>
              <a:rPr lang="en-US" sz="3000" dirty="0" smtClean="0">
                <a:latin typeface="PT Sans"/>
                <a:cs typeface="PT Sans"/>
              </a:rPr>
              <a:t>acknowledge the difference.</a:t>
            </a:r>
            <a:endParaRPr lang="en-US" sz="3000" dirty="0" smtClean="0">
              <a:latin typeface="PT Sans"/>
              <a:cs typeface="PT Sans"/>
            </a:endParaRPr>
          </a:p>
          <a:p>
            <a:pPr marL="571500" indent="-571500">
              <a:buFont typeface="Arial"/>
              <a:buChar char="•"/>
            </a:pPr>
            <a:endParaRPr lang="en-US" sz="3000" dirty="0" smtClean="0">
              <a:latin typeface="PT Sans"/>
              <a:cs typeface="PT Sans"/>
            </a:endParaRPr>
          </a:p>
          <a:p>
            <a:pPr marL="571500" indent="-571500">
              <a:buFont typeface="Arial"/>
              <a:buChar char="•"/>
            </a:pPr>
            <a:r>
              <a:rPr lang="en-US" sz="3000" dirty="0" smtClean="0">
                <a:latin typeface="PT Sans"/>
                <a:cs typeface="PT Sans"/>
              </a:rPr>
              <a:t>“It doesn’t have to be this way.”</a:t>
            </a:r>
          </a:p>
        </p:txBody>
      </p:sp>
      <p:sp>
        <p:nvSpPr>
          <p:cNvPr id="4" name="TextBox 3"/>
          <p:cNvSpPr txBox="1"/>
          <p:nvPr/>
        </p:nvSpPr>
        <p:spPr>
          <a:xfrm>
            <a:off x="6452781" y="4309820"/>
            <a:ext cx="1610462" cy="369332"/>
          </a:xfrm>
          <a:prstGeom prst="rect">
            <a:avLst/>
          </a:prstGeom>
          <a:noFill/>
        </p:spPr>
        <p:txBody>
          <a:bodyPr wrap="none" rtlCol="0">
            <a:spAutoFit/>
          </a:bodyPr>
          <a:lstStyle/>
          <a:p>
            <a:r>
              <a:rPr lang="en-US" dirty="0" smtClean="0"/>
              <a:t>Jerry Weinberg</a:t>
            </a:r>
            <a:endParaRPr lang="en-US" dirty="0"/>
          </a:p>
        </p:txBody>
      </p:sp>
    </p:spTree>
    <p:extLst>
      <p:ext uri="{BB962C8B-B14F-4D97-AF65-F5344CB8AC3E}">
        <p14:creationId xmlns:p14="http://schemas.microsoft.com/office/powerpoint/2010/main" val="295079106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991" y="649161"/>
            <a:ext cx="8748019" cy="5016758"/>
          </a:xfrm>
          <a:prstGeom prst="rect">
            <a:avLst/>
          </a:prstGeom>
          <a:noFill/>
        </p:spPr>
        <p:txBody>
          <a:bodyPr wrap="square" rtlCol="0">
            <a:spAutoFit/>
          </a:bodyPr>
          <a:lstStyle/>
          <a:p>
            <a:pPr algn="ctr"/>
            <a:r>
              <a:rPr lang="en-US" sz="4000" dirty="0" smtClean="0"/>
              <a:t>The way we talk and think about </a:t>
            </a:r>
            <a:r>
              <a:rPr lang="en-US" sz="4000" b="1" dirty="0" smtClean="0">
                <a:solidFill>
                  <a:srgbClr val="FF6600"/>
                </a:solidFill>
              </a:rPr>
              <a:t>automation</a:t>
            </a:r>
            <a:r>
              <a:rPr lang="en-US" sz="4000" dirty="0" smtClean="0">
                <a:solidFill>
                  <a:srgbClr val="FF6600"/>
                </a:solidFill>
              </a:rPr>
              <a:t> </a:t>
            </a:r>
            <a:r>
              <a:rPr lang="en-US" sz="4000" dirty="0" smtClean="0"/>
              <a:t>needs to change. We need to remember it’s the </a:t>
            </a:r>
            <a:r>
              <a:rPr lang="en-US" sz="4000" b="1" dirty="0" smtClean="0">
                <a:solidFill>
                  <a:srgbClr val="FF6600"/>
                </a:solidFill>
              </a:rPr>
              <a:t>testing problem</a:t>
            </a:r>
            <a:r>
              <a:rPr lang="en-US" sz="4000" dirty="0" smtClean="0">
                <a:solidFill>
                  <a:srgbClr val="FF6600"/>
                </a:solidFill>
              </a:rPr>
              <a:t> </a:t>
            </a:r>
            <a:r>
              <a:rPr lang="en-US" sz="4000" dirty="0" smtClean="0"/>
              <a:t>we are trying to solve, not the “we need automation problem”. Think </a:t>
            </a:r>
            <a:r>
              <a:rPr lang="en-US" sz="4000" b="1" dirty="0" smtClean="0">
                <a:solidFill>
                  <a:srgbClr val="FF6600"/>
                </a:solidFill>
              </a:rPr>
              <a:t>critically</a:t>
            </a:r>
            <a:r>
              <a:rPr lang="en-US" sz="4000" dirty="0" smtClean="0"/>
              <a:t> about your testing problem, and use tools where best appropriate, and acknowledge their limits.</a:t>
            </a:r>
            <a:endParaRPr lang="en-US" sz="4000" dirty="0"/>
          </a:p>
        </p:txBody>
      </p:sp>
    </p:spTree>
    <p:extLst>
      <p:ext uri="{BB962C8B-B14F-4D97-AF65-F5344CB8AC3E}">
        <p14:creationId xmlns:p14="http://schemas.microsoft.com/office/powerpoint/2010/main" val="6550963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4B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5600" y="0"/>
            <a:ext cx="5878286" cy="6858000"/>
          </a:xfrm>
          <a:prstGeom prst="rect">
            <a:avLst/>
          </a:prstGeom>
        </p:spPr>
      </p:pic>
      <p:sp>
        <p:nvSpPr>
          <p:cNvPr id="4" name="Rectangle 3"/>
          <p:cNvSpPr/>
          <p:nvPr/>
        </p:nvSpPr>
        <p:spPr>
          <a:xfrm>
            <a:off x="204850" y="4752081"/>
            <a:ext cx="1420749" cy="1956136"/>
          </a:xfrm>
          <a:prstGeom prst="rect">
            <a:avLst/>
          </a:prstGeom>
          <a:solidFill>
            <a:srgbClr val="0004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503886" y="4752081"/>
            <a:ext cx="1420749" cy="1956136"/>
          </a:xfrm>
          <a:prstGeom prst="rect">
            <a:avLst/>
          </a:prstGeom>
          <a:solidFill>
            <a:srgbClr val="0004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4766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ear1-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354478"/>
          </a:xfrm>
          <a:prstGeom prst="rect">
            <a:avLst/>
          </a:prstGeom>
        </p:spPr>
      </p:pic>
      <p:pic>
        <p:nvPicPr>
          <p:cNvPr id="8" name="Picture 7" descr="Screen Shot 2015-10-11 at 15.52.35.png"/>
          <p:cNvPicPr>
            <a:picLocks noChangeAspect="1"/>
          </p:cNvPicPr>
          <p:nvPr/>
        </p:nvPicPr>
        <p:blipFill rotWithShape="1">
          <a:blip r:embed="rId3">
            <a:extLst>
              <a:ext uri="{28A0092B-C50C-407E-A947-70E740481C1C}">
                <a14:useLocalDpi xmlns:a14="http://schemas.microsoft.com/office/drawing/2010/main" val="0"/>
              </a:ext>
            </a:extLst>
          </a:blip>
          <a:srcRect b="6512"/>
          <a:stretch/>
        </p:blipFill>
        <p:spPr>
          <a:xfrm>
            <a:off x="7399102" y="4183932"/>
            <a:ext cx="660400" cy="629270"/>
          </a:xfrm>
          <a:prstGeom prst="rect">
            <a:avLst/>
          </a:prstGeom>
        </p:spPr>
      </p:pic>
    </p:spTree>
    <p:extLst>
      <p:ext uri="{BB962C8B-B14F-4D97-AF65-F5344CB8AC3E}">
        <p14:creationId xmlns:p14="http://schemas.microsoft.com/office/powerpoint/2010/main" val="15233233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ar3-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 y="0"/>
            <a:ext cx="9142251" cy="5353454"/>
          </a:xfrm>
          <a:prstGeom prst="rect">
            <a:avLst/>
          </a:prstGeom>
        </p:spPr>
      </p:pic>
      <p:pic>
        <p:nvPicPr>
          <p:cNvPr id="3" name="Picture 2" descr="Screen Shot 2015-10-11 at 15.52.35.png"/>
          <p:cNvPicPr>
            <a:picLocks noChangeAspect="1"/>
          </p:cNvPicPr>
          <p:nvPr/>
        </p:nvPicPr>
        <p:blipFill rotWithShape="1">
          <a:blip r:embed="rId3">
            <a:extLst>
              <a:ext uri="{28A0092B-C50C-407E-A947-70E740481C1C}">
                <a14:useLocalDpi xmlns:a14="http://schemas.microsoft.com/office/drawing/2010/main" val="0"/>
              </a:ext>
            </a:extLst>
          </a:blip>
          <a:srcRect b="6512"/>
          <a:stretch/>
        </p:blipFill>
        <p:spPr>
          <a:xfrm>
            <a:off x="7399102" y="4190032"/>
            <a:ext cx="660400" cy="629270"/>
          </a:xfrm>
          <a:prstGeom prst="rect">
            <a:avLst/>
          </a:prstGeom>
        </p:spPr>
      </p:pic>
    </p:spTree>
    <p:extLst>
      <p:ext uri="{BB962C8B-B14F-4D97-AF65-F5344CB8AC3E}">
        <p14:creationId xmlns:p14="http://schemas.microsoft.com/office/powerpoint/2010/main" val="20472717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ar5-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2522" cy="5365324"/>
          </a:xfrm>
          <a:prstGeom prst="rect">
            <a:avLst/>
          </a:prstGeom>
        </p:spPr>
      </p:pic>
      <p:pic>
        <p:nvPicPr>
          <p:cNvPr id="3" name="Picture 2" descr="Screen Shot 2015-10-11 at 15.52.35.png"/>
          <p:cNvPicPr>
            <a:picLocks noChangeAspect="1"/>
          </p:cNvPicPr>
          <p:nvPr/>
        </p:nvPicPr>
        <p:blipFill rotWithShape="1">
          <a:blip r:embed="rId3">
            <a:extLst>
              <a:ext uri="{28A0092B-C50C-407E-A947-70E740481C1C}">
                <a14:useLocalDpi xmlns:a14="http://schemas.microsoft.com/office/drawing/2010/main" val="0"/>
              </a:ext>
            </a:extLst>
          </a:blip>
          <a:srcRect b="6512"/>
          <a:stretch/>
        </p:blipFill>
        <p:spPr>
          <a:xfrm>
            <a:off x="7410972" y="4190032"/>
            <a:ext cx="660400" cy="629270"/>
          </a:xfrm>
          <a:prstGeom prst="rect">
            <a:avLst/>
          </a:prstGeom>
        </p:spPr>
      </p:pic>
      <p:pic>
        <p:nvPicPr>
          <p:cNvPr id="5" name="Picture 4" descr="Screen Shot 2016-01-07 at 12.22.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699" y="897658"/>
            <a:ext cx="2662697" cy="2120900"/>
          </a:xfrm>
          <a:prstGeom prst="rect">
            <a:avLst/>
          </a:prstGeom>
        </p:spPr>
      </p:pic>
    </p:spTree>
    <p:extLst>
      <p:ext uri="{BB962C8B-B14F-4D97-AF65-F5344CB8AC3E}">
        <p14:creationId xmlns:p14="http://schemas.microsoft.com/office/powerpoint/2010/main" val="4102219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ar7-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2522" cy="5365324"/>
          </a:xfrm>
          <a:prstGeom prst="rect">
            <a:avLst/>
          </a:prstGeom>
        </p:spPr>
      </p:pic>
      <p:pic>
        <p:nvPicPr>
          <p:cNvPr id="3" name="Picture 2" descr="Screen Shot 2015-10-11 at 15.52.35.png"/>
          <p:cNvPicPr>
            <a:picLocks noChangeAspect="1"/>
          </p:cNvPicPr>
          <p:nvPr/>
        </p:nvPicPr>
        <p:blipFill rotWithShape="1">
          <a:blip r:embed="rId3">
            <a:extLst>
              <a:ext uri="{28A0092B-C50C-407E-A947-70E740481C1C}">
                <a14:useLocalDpi xmlns:a14="http://schemas.microsoft.com/office/drawing/2010/main" val="0"/>
              </a:ext>
            </a:extLst>
          </a:blip>
          <a:srcRect b="6512"/>
          <a:stretch/>
        </p:blipFill>
        <p:spPr>
          <a:xfrm>
            <a:off x="7410972" y="4190032"/>
            <a:ext cx="660400" cy="629270"/>
          </a:xfrm>
          <a:prstGeom prst="rect">
            <a:avLst/>
          </a:prstGeom>
        </p:spPr>
      </p:pic>
    </p:spTree>
    <p:extLst>
      <p:ext uri="{BB962C8B-B14F-4D97-AF65-F5344CB8AC3E}">
        <p14:creationId xmlns:p14="http://schemas.microsoft.com/office/powerpoint/2010/main" val="23578729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26977"/>
            <a:ext cx="9144000" cy="5357813"/>
          </a:xfrm>
          <a:prstGeom prst="rect">
            <a:avLst/>
          </a:prstGeom>
        </p:spPr>
      </p:pic>
      <p:sp>
        <p:nvSpPr>
          <p:cNvPr id="3" name="TextBox 2"/>
          <p:cNvSpPr txBox="1"/>
          <p:nvPr/>
        </p:nvSpPr>
        <p:spPr>
          <a:xfrm>
            <a:off x="3357906" y="5683638"/>
            <a:ext cx="5686172" cy="246221"/>
          </a:xfrm>
          <a:prstGeom prst="rect">
            <a:avLst/>
          </a:prstGeom>
          <a:noFill/>
        </p:spPr>
        <p:txBody>
          <a:bodyPr wrap="none" rtlCol="0">
            <a:spAutoFit/>
          </a:bodyPr>
          <a:lstStyle/>
          <a:p>
            <a:r>
              <a:rPr lang="en-US" sz="1000" dirty="0" smtClean="0"/>
              <a:t>http://</a:t>
            </a:r>
            <a:r>
              <a:rPr lang="en-US" sz="1000" dirty="0" err="1" smtClean="0"/>
              <a:t>supplychaininsightsglobalsummit.com</a:t>
            </a:r>
            <a:r>
              <a:rPr lang="en-US" sz="1000" dirty="0" smtClean="0"/>
              <a:t>/three-paradigm-shifts-that-will-shape-future-supply-chains/</a:t>
            </a:r>
          </a:p>
        </p:txBody>
      </p:sp>
    </p:spTree>
    <p:extLst>
      <p:ext uri="{BB962C8B-B14F-4D97-AF65-F5344CB8AC3E}">
        <p14:creationId xmlns:p14="http://schemas.microsoft.com/office/powerpoint/2010/main" val="14270480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425" y="1382610"/>
            <a:ext cx="8931468" cy="3323987"/>
          </a:xfrm>
          <a:prstGeom prst="rect">
            <a:avLst/>
          </a:prstGeom>
        </p:spPr>
        <p:txBody>
          <a:bodyPr wrap="square">
            <a:spAutoFit/>
          </a:bodyPr>
          <a:lstStyle/>
          <a:p>
            <a:pPr algn="ctr"/>
            <a:r>
              <a:rPr lang="en-US" sz="3000" dirty="0" smtClean="0">
                <a:latin typeface="PT Sans"/>
                <a:cs typeface="PT Sans"/>
              </a:rPr>
              <a:t>Testing is the process of evaluating a product by learning about it through exploration and experimentation, which includes to some degree: questioning, study, modeling, observation, inference, etc.</a:t>
            </a:r>
          </a:p>
          <a:p>
            <a:pPr algn="ctr"/>
            <a:endParaRPr lang="en-US" sz="3000" dirty="0" smtClean="0">
              <a:latin typeface="PT Sans"/>
              <a:cs typeface="PT Sans"/>
            </a:endParaRPr>
          </a:p>
          <a:p>
            <a:pPr algn="ctr"/>
            <a:r>
              <a:rPr lang="en-US" sz="3000" dirty="0" smtClean="0">
                <a:latin typeface="PT Sans"/>
                <a:cs typeface="PT Sans"/>
              </a:rPr>
              <a:t>(A test is an instance of testing.)</a:t>
            </a:r>
          </a:p>
        </p:txBody>
      </p:sp>
      <p:sp>
        <p:nvSpPr>
          <p:cNvPr id="6" name="Rectangle 5"/>
          <p:cNvSpPr/>
          <p:nvPr/>
        </p:nvSpPr>
        <p:spPr>
          <a:xfrm>
            <a:off x="4550753" y="5692065"/>
            <a:ext cx="4483140" cy="369332"/>
          </a:xfrm>
          <a:prstGeom prst="rect">
            <a:avLst/>
          </a:prstGeom>
        </p:spPr>
        <p:txBody>
          <a:bodyPr wrap="none">
            <a:spAutoFit/>
          </a:bodyPr>
          <a:lstStyle/>
          <a:p>
            <a:r>
              <a:rPr lang="en-US" dirty="0" smtClean="0">
                <a:latin typeface="PT Sans"/>
                <a:cs typeface="PT Sans"/>
              </a:rPr>
              <a:t>http://</a:t>
            </a:r>
            <a:r>
              <a:rPr lang="en-US" dirty="0" err="1" smtClean="0">
                <a:latin typeface="PT Sans"/>
                <a:cs typeface="PT Sans"/>
              </a:rPr>
              <a:t>www.satisfice.com</a:t>
            </a:r>
            <a:r>
              <a:rPr lang="en-US" dirty="0" smtClean="0">
                <a:latin typeface="PT Sans"/>
                <a:cs typeface="PT Sans"/>
              </a:rPr>
              <a:t>/blog/archives/856</a:t>
            </a:r>
            <a:endParaRPr lang="en-US" dirty="0">
              <a:latin typeface="PT Sans"/>
              <a:cs typeface="PT Sans"/>
            </a:endParaRPr>
          </a:p>
        </p:txBody>
      </p:sp>
    </p:spTree>
    <p:extLst>
      <p:ext uri="{BB962C8B-B14F-4D97-AF65-F5344CB8AC3E}">
        <p14:creationId xmlns:p14="http://schemas.microsoft.com/office/powerpoint/2010/main" val="42252250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638" y="2079771"/>
            <a:ext cx="8890498" cy="2400657"/>
          </a:xfrm>
          <a:prstGeom prst="rect">
            <a:avLst/>
          </a:prstGeom>
        </p:spPr>
        <p:txBody>
          <a:bodyPr wrap="square">
            <a:spAutoFit/>
          </a:bodyPr>
          <a:lstStyle/>
          <a:p>
            <a:pPr algn="ctr"/>
            <a:r>
              <a:rPr lang="en-US" sz="3000" dirty="0" smtClean="0">
                <a:latin typeface="PT Sans"/>
                <a:cs typeface="PT Sans"/>
              </a:rPr>
              <a:t>Checking is the process of making evaluations by applying algorithmic decision rules to specific observations of a product.</a:t>
            </a:r>
          </a:p>
          <a:p>
            <a:pPr algn="ctr"/>
            <a:endParaRPr lang="en-US" sz="3000" dirty="0" smtClean="0">
              <a:latin typeface="PT Sans"/>
              <a:cs typeface="PT Sans"/>
            </a:endParaRPr>
          </a:p>
          <a:p>
            <a:pPr algn="ctr"/>
            <a:r>
              <a:rPr lang="en-US" sz="3000" dirty="0" smtClean="0">
                <a:latin typeface="PT Sans"/>
                <a:cs typeface="PT Sans"/>
              </a:rPr>
              <a:t>(A check is an instance of checking.)</a:t>
            </a:r>
            <a:endParaRPr lang="en-US" sz="3000" dirty="0">
              <a:latin typeface="PT Sans"/>
              <a:cs typeface="PT Sans"/>
            </a:endParaRPr>
          </a:p>
        </p:txBody>
      </p:sp>
      <p:sp>
        <p:nvSpPr>
          <p:cNvPr id="3" name="Rectangle 2"/>
          <p:cNvSpPr/>
          <p:nvPr/>
        </p:nvSpPr>
        <p:spPr>
          <a:xfrm>
            <a:off x="4550753" y="5692065"/>
            <a:ext cx="4483140" cy="369332"/>
          </a:xfrm>
          <a:prstGeom prst="rect">
            <a:avLst/>
          </a:prstGeom>
        </p:spPr>
        <p:txBody>
          <a:bodyPr wrap="none">
            <a:spAutoFit/>
          </a:bodyPr>
          <a:lstStyle/>
          <a:p>
            <a:r>
              <a:rPr lang="en-US" dirty="0" smtClean="0">
                <a:latin typeface="PT Sans"/>
                <a:cs typeface="PT Sans"/>
              </a:rPr>
              <a:t>http://</a:t>
            </a:r>
            <a:r>
              <a:rPr lang="en-US" dirty="0" err="1" smtClean="0">
                <a:latin typeface="PT Sans"/>
                <a:cs typeface="PT Sans"/>
              </a:rPr>
              <a:t>www.satisfice.com</a:t>
            </a:r>
            <a:r>
              <a:rPr lang="en-US" dirty="0" smtClean="0">
                <a:latin typeface="PT Sans"/>
                <a:cs typeface="PT Sans"/>
              </a:rPr>
              <a:t>/blog/archives/856</a:t>
            </a:r>
            <a:endParaRPr lang="en-US" dirty="0">
              <a:latin typeface="PT Sans"/>
              <a:cs typeface="PT Sans"/>
            </a:endParaRPr>
          </a:p>
        </p:txBody>
      </p:sp>
    </p:spTree>
    <p:extLst>
      <p:ext uri="{BB962C8B-B14F-4D97-AF65-F5344CB8AC3E}">
        <p14:creationId xmlns:p14="http://schemas.microsoft.com/office/powerpoint/2010/main" val="32411863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7309</TotalTime>
  <Words>512</Words>
  <Application>Microsoft Macintosh PowerPoint</Application>
  <PresentationFormat>On-screen Show (4:3)</PresentationFormat>
  <Paragraphs>91</Paragraphs>
  <Slides>28</Slides>
  <Notes>18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Bradshaw</dc:creator>
  <cp:lastModifiedBy>Richard Bradshaw</cp:lastModifiedBy>
  <cp:revision>170</cp:revision>
  <dcterms:created xsi:type="dcterms:W3CDTF">2015-10-11T13:18:08Z</dcterms:created>
  <dcterms:modified xsi:type="dcterms:W3CDTF">2016-01-08T21:42:40Z</dcterms:modified>
</cp:coreProperties>
</file>